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78" r:id="rId5"/>
    <p:sldId id="279" r:id="rId6"/>
  </p:sldIdLst>
  <p:sldSz cx="11160125" cy="7559675"/>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3B56"/>
    <a:srgbClr val="5C6CBE"/>
    <a:srgbClr val="DEEBF7"/>
    <a:srgbClr val="00A2D3"/>
    <a:srgbClr val="734780"/>
    <a:srgbClr val="E4C44E"/>
    <a:srgbClr val="59B357"/>
    <a:srgbClr val="BFD341"/>
    <a:srgbClr val="EEF8FE"/>
    <a:srgbClr val="175B9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1"/>
    <p:restoredTop sz="96327"/>
  </p:normalViewPr>
  <p:slideViewPr>
    <p:cSldViewPr snapToGrid="0">
      <p:cViewPr varScale="1">
        <p:scale>
          <a:sx n="76" d="100"/>
          <a:sy n="76" d="100"/>
        </p:scale>
        <p:origin x="148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837010" y="1237197"/>
            <a:ext cx="9486106" cy="2631887"/>
          </a:xfrm>
        </p:spPr>
        <p:txBody>
          <a:bodyPr anchor="b"/>
          <a:lstStyle>
            <a:lvl1pPr algn="ctr">
              <a:defRPr sz="6614"/>
            </a:lvl1pPr>
          </a:lstStyle>
          <a:p>
            <a:r>
              <a:rPr lang="fr-FR"/>
              <a:t>Modifiez le style du titre</a:t>
            </a:r>
            <a:endParaRPr lang="en-US" dirty="0"/>
          </a:p>
        </p:txBody>
      </p:sp>
      <p:sp>
        <p:nvSpPr>
          <p:cNvPr id="3" name="Subtitle 2"/>
          <p:cNvSpPr>
            <a:spLocks noGrp="1"/>
          </p:cNvSpPr>
          <p:nvPr>
            <p:ph type="subTitle" idx="1"/>
          </p:nvPr>
        </p:nvSpPr>
        <p:spPr>
          <a:xfrm>
            <a:off x="1395016" y="3970580"/>
            <a:ext cx="8370094"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336CF736-BBD7-8742-BB24-264707CC34E6}" type="datetimeFigureOut">
              <a:rPr lang="fr-FR" smtClean="0"/>
              <a:t>29/10/2024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09226CD-0F21-1643-920E-A1F79204EC39}" type="slidenum">
              <a:rPr lang="fr-FR" smtClean="0"/>
              <a:t>‹N°›</a:t>
            </a:fld>
            <a:endParaRPr lang="fr-FR"/>
          </a:p>
        </p:txBody>
      </p:sp>
    </p:spTree>
    <p:extLst>
      <p:ext uri="{BB962C8B-B14F-4D97-AF65-F5344CB8AC3E}">
        <p14:creationId xmlns:p14="http://schemas.microsoft.com/office/powerpoint/2010/main" val="996476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36CF736-BBD7-8742-BB24-264707CC34E6}" type="datetimeFigureOut">
              <a:rPr lang="fr-FR" smtClean="0"/>
              <a:t>29/10/2024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09226CD-0F21-1643-920E-A1F79204EC39}" type="slidenum">
              <a:rPr lang="fr-FR" smtClean="0"/>
              <a:t>‹N°›</a:t>
            </a:fld>
            <a:endParaRPr lang="fr-FR"/>
          </a:p>
        </p:txBody>
      </p:sp>
    </p:spTree>
    <p:extLst>
      <p:ext uri="{BB962C8B-B14F-4D97-AF65-F5344CB8AC3E}">
        <p14:creationId xmlns:p14="http://schemas.microsoft.com/office/powerpoint/2010/main" val="2337027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86465" y="402483"/>
            <a:ext cx="2406402" cy="6406475"/>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767259" y="402483"/>
            <a:ext cx="7079704" cy="640647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36CF736-BBD7-8742-BB24-264707CC34E6}" type="datetimeFigureOut">
              <a:rPr lang="fr-FR" smtClean="0"/>
              <a:t>29/10/2024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09226CD-0F21-1643-920E-A1F79204EC39}" type="slidenum">
              <a:rPr lang="fr-FR" smtClean="0"/>
              <a:t>‹N°›</a:t>
            </a:fld>
            <a:endParaRPr lang="fr-FR"/>
          </a:p>
        </p:txBody>
      </p:sp>
    </p:spTree>
    <p:extLst>
      <p:ext uri="{BB962C8B-B14F-4D97-AF65-F5344CB8AC3E}">
        <p14:creationId xmlns:p14="http://schemas.microsoft.com/office/powerpoint/2010/main" val="1572349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36CF736-BBD7-8742-BB24-264707CC34E6}" type="datetimeFigureOut">
              <a:rPr lang="fr-FR" smtClean="0"/>
              <a:t>29/10/2024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09226CD-0F21-1643-920E-A1F79204EC39}" type="slidenum">
              <a:rPr lang="fr-FR" smtClean="0"/>
              <a:t>‹N°›</a:t>
            </a:fld>
            <a:endParaRPr lang="fr-FR"/>
          </a:p>
        </p:txBody>
      </p:sp>
    </p:spTree>
    <p:extLst>
      <p:ext uri="{BB962C8B-B14F-4D97-AF65-F5344CB8AC3E}">
        <p14:creationId xmlns:p14="http://schemas.microsoft.com/office/powerpoint/2010/main" val="994285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61447" y="1884671"/>
            <a:ext cx="9625608" cy="3144614"/>
          </a:xfrm>
        </p:spPr>
        <p:txBody>
          <a:bodyPr anchor="b"/>
          <a:lstStyle>
            <a:lvl1pPr>
              <a:defRPr sz="6614"/>
            </a:lvl1pPr>
          </a:lstStyle>
          <a:p>
            <a:r>
              <a:rPr lang="fr-FR"/>
              <a:t>Modifiez le style du titre</a:t>
            </a:r>
            <a:endParaRPr lang="en-US" dirty="0"/>
          </a:p>
        </p:txBody>
      </p:sp>
      <p:sp>
        <p:nvSpPr>
          <p:cNvPr id="3" name="Text Placeholder 2"/>
          <p:cNvSpPr>
            <a:spLocks noGrp="1"/>
          </p:cNvSpPr>
          <p:nvPr>
            <p:ph type="body" idx="1"/>
          </p:nvPr>
        </p:nvSpPr>
        <p:spPr>
          <a:xfrm>
            <a:off x="761447" y="5059035"/>
            <a:ext cx="9625608"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36CF736-BBD7-8742-BB24-264707CC34E6}" type="datetimeFigureOut">
              <a:rPr lang="fr-FR" smtClean="0"/>
              <a:t>29/10/2024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09226CD-0F21-1643-920E-A1F79204EC39}" type="slidenum">
              <a:rPr lang="fr-FR" smtClean="0"/>
              <a:t>‹N°›</a:t>
            </a:fld>
            <a:endParaRPr lang="fr-FR"/>
          </a:p>
        </p:txBody>
      </p:sp>
    </p:spTree>
    <p:extLst>
      <p:ext uri="{BB962C8B-B14F-4D97-AF65-F5344CB8AC3E}">
        <p14:creationId xmlns:p14="http://schemas.microsoft.com/office/powerpoint/2010/main" val="2320260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767259" y="2012414"/>
            <a:ext cx="4743053" cy="479654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649813" y="2012414"/>
            <a:ext cx="4743053" cy="479654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336CF736-BBD7-8742-BB24-264707CC34E6}" type="datetimeFigureOut">
              <a:rPr lang="fr-FR" smtClean="0"/>
              <a:t>29/10/2024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09226CD-0F21-1643-920E-A1F79204EC39}" type="slidenum">
              <a:rPr lang="fr-FR" smtClean="0"/>
              <a:t>‹N°›</a:t>
            </a:fld>
            <a:endParaRPr lang="fr-FR"/>
          </a:p>
        </p:txBody>
      </p:sp>
    </p:spTree>
    <p:extLst>
      <p:ext uri="{BB962C8B-B14F-4D97-AF65-F5344CB8AC3E}">
        <p14:creationId xmlns:p14="http://schemas.microsoft.com/office/powerpoint/2010/main" val="3866136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768712" y="402484"/>
            <a:ext cx="9625608" cy="1461188"/>
          </a:xfrm>
        </p:spPr>
        <p:txBody>
          <a:bodyPr/>
          <a:lstStyle/>
          <a:p>
            <a:r>
              <a:rPr lang="fr-FR"/>
              <a:t>Modifiez le style du titre</a:t>
            </a:r>
            <a:endParaRPr lang="en-US" dirty="0"/>
          </a:p>
        </p:txBody>
      </p:sp>
      <p:sp>
        <p:nvSpPr>
          <p:cNvPr id="3" name="Text Placeholder 2"/>
          <p:cNvSpPr>
            <a:spLocks noGrp="1"/>
          </p:cNvSpPr>
          <p:nvPr>
            <p:ph type="body" idx="1"/>
          </p:nvPr>
        </p:nvSpPr>
        <p:spPr>
          <a:xfrm>
            <a:off x="768714" y="1853171"/>
            <a:ext cx="4721255"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fr-FR"/>
              <a:t>Cliquez pour modifier les styles du texte du masque</a:t>
            </a:r>
          </a:p>
        </p:txBody>
      </p:sp>
      <p:sp>
        <p:nvSpPr>
          <p:cNvPr id="4" name="Content Placeholder 3"/>
          <p:cNvSpPr>
            <a:spLocks noGrp="1"/>
          </p:cNvSpPr>
          <p:nvPr>
            <p:ph sz="half" idx="2"/>
          </p:nvPr>
        </p:nvSpPr>
        <p:spPr>
          <a:xfrm>
            <a:off x="768714" y="2761381"/>
            <a:ext cx="4721255" cy="406157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649814" y="1853171"/>
            <a:ext cx="474450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fr-FR"/>
              <a:t>Cliquez pour modifier les styles du texte du masque</a:t>
            </a:r>
          </a:p>
        </p:txBody>
      </p:sp>
      <p:sp>
        <p:nvSpPr>
          <p:cNvPr id="6" name="Content Placeholder 5"/>
          <p:cNvSpPr>
            <a:spLocks noGrp="1"/>
          </p:cNvSpPr>
          <p:nvPr>
            <p:ph sz="quarter" idx="4"/>
          </p:nvPr>
        </p:nvSpPr>
        <p:spPr>
          <a:xfrm>
            <a:off x="5649814" y="2761381"/>
            <a:ext cx="4744507" cy="406157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36CF736-BBD7-8742-BB24-264707CC34E6}" type="datetimeFigureOut">
              <a:rPr lang="fr-FR" smtClean="0"/>
              <a:t>29/10/2024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009226CD-0F21-1643-920E-A1F79204EC39}" type="slidenum">
              <a:rPr lang="fr-FR" smtClean="0"/>
              <a:t>‹N°›</a:t>
            </a:fld>
            <a:endParaRPr lang="fr-FR"/>
          </a:p>
        </p:txBody>
      </p:sp>
    </p:spTree>
    <p:extLst>
      <p:ext uri="{BB962C8B-B14F-4D97-AF65-F5344CB8AC3E}">
        <p14:creationId xmlns:p14="http://schemas.microsoft.com/office/powerpoint/2010/main" val="820622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336CF736-BBD7-8742-BB24-264707CC34E6}" type="datetimeFigureOut">
              <a:rPr lang="fr-FR" smtClean="0"/>
              <a:t>29/10/2024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009226CD-0F21-1643-920E-A1F79204EC39}" type="slidenum">
              <a:rPr lang="fr-FR" smtClean="0"/>
              <a:t>‹N°›</a:t>
            </a:fld>
            <a:endParaRPr lang="fr-FR"/>
          </a:p>
        </p:txBody>
      </p:sp>
    </p:spTree>
    <p:extLst>
      <p:ext uri="{BB962C8B-B14F-4D97-AF65-F5344CB8AC3E}">
        <p14:creationId xmlns:p14="http://schemas.microsoft.com/office/powerpoint/2010/main" val="3179204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CF736-BBD7-8742-BB24-264707CC34E6}" type="datetimeFigureOut">
              <a:rPr lang="fr-FR" smtClean="0"/>
              <a:t>29/10/2024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009226CD-0F21-1643-920E-A1F79204EC39}" type="slidenum">
              <a:rPr lang="fr-FR" smtClean="0"/>
              <a:t>‹N°›</a:t>
            </a:fld>
            <a:endParaRPr lang="fr-FR"/>
          </a:p>
        </p:txBody>
      </p:sp>
    </p:spTree>
    <p:extLst>
      <p:ext uri="{BB962C8B-B14F-4D97-AF65-F5344CB8AC3E}">
        <p14:creationId xmlns:p14="http://schemas.microsoft.com/office/powerpoint/2010/main" val="1367838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68712" y="503978"/>
            <a:ext cx="3599431" cy="1763924"/>
          </a:xfrm>
        </p:spPr>
        <p:txBody>
          <a:bodyPr anchor="b"/>
          <a:lstStyle>
            <a:lvl1pPr>
              <a:defRPr sz="3527"/>
            </a:lvl1pPr>
          </a:lstStyle>
          <a:p>
            <a:r>
              <a:rPr lang="fr-FR"/>
              <a:t>Modifiez le style du titre</a:t>
            </a:r>
            <a:endParaRPr lang="en-US" dirty="0"/>
          </a:p>
        </p:txBody>
      </p:sp>
      <p:sp>
        <p:nvSpPr>
          <p:cNvPr id="3" name="Content Placeholder 2"/>
          <p:cNvSpPr>
            <a:spLocks noGrp="1"/>
          </p:cNvSpPr>
          <p:nvPr>
            <p:ph idx="1"/>
          </p:nvPr>
        </p:nvSpPr>
        <p:spPr>
          <a:xfrm>
            <a:off x="4744507" y="1088455"/>
            <a:ext cx="5649813"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768712" y="2267902"/>
            <a:ext cx="3599431"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36CF736-BBD7-8742-BB24-264707CC34E6}" type="datetimeFigureOut">
              <a:rPr lang="fr-FR" smtClean="0"/>
              <a:t>29/10/2024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09226CD-0F21-1643-920E-A1F79204EC39}" type="slidenum">
              <a:rPr lang="fr-FR" smtClean="0"/>
              <a:t>‹N°›</a:t>
            </a:fld>
            <a:endParaRPr lang="fr-FR"/>
          </a:p>
        </p:txBody>
      </p:sp>
    </p:spTree>
    <p:extLst>
      <p:ext uri="{BB962C8B-B14F-4D97-AF65-F5344CB8AC3E}">
        <p14:creationId xmlns:p14="http://schemas.microsoft.com/office/powerpoint/2010/main" val="2107212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68712" y="503978"/>
            <a:ext cx="3599431" cy="1763924"/>
          </a:xfrm>
        </p:spPr>
        <p:txBody>
          <a:bodyPr anchor="b"/>
          <a:lstStyle>
            <a:lvl1pPr>
              <a:defRPr sz="3527"/>
            </a:lvl1pPr>
          </a:lstStyle>
          <a:p>
            <a:r>
              <a:rPr lang="fr-FR"/>
              <a:t>Modifiez le style du titre</a:t>
            </a:r>
            <a:endParaRPr lang="en-US" dirty="0"/>
          </a:p>
        </p:txBody>
      </p:sp>
      <p:sp>
        <p:nvSpPr>
          <p:cNvPr id="3" name="Picture Placeholder 2"/>
          <p:cNvSpPr>
            <a:spLocks noGrp="1" noChangeAspect="1"/>
          </p:cNvSpPr>
          <p:nvPr>
            <p:ph type="pic" idx="1"/>
          </p:nvPr>
        </p:nvSpPr>
        <p:spPr>
          <a:xfrm>
            <a:off x="4744507" y="1088455"/>
            <a:ext cx="5649813"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fr-FR"/>
              <a:t>Cliquez sur l'icône pour ajouter une image</a:t>
            </a:r>
            <a:endParaRPr lang="en-US" dirty="0"/>
          </a:p>
        </p:txBody>
      </p:sp>
      <p:sp>
        <p:nvSpPr>
          <p:cNvPr id="4" name="Text Placeholder 3"/>
          <p:cNvSpPr>
            <a:spLocks noGrp="1"/>
          </p:cNvSpPr>
          <p:nvPr>
            <p:ph type="body" sz="half" idx="2"/>
          </p:nvPr>
        </p:nvSpPr>
        <p:spPr>
          <a:xfrm>
            <a:off x="768712" y="2267902"/>
            <a:ext cx="3599431"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36CF736-BBD7-8742-BB24-264707CC34E6}" type="datetimeFigureOut">
              <a:rPr lang="fr-FR" smtClean="0"/>
              <a:t>29/10/2024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09226CD-0F21-1643-920E-A1F79204EC39}" type="slidenum">
              <a:rPr lang="fr-FR" smtClean="0"/>
              <a:t>‹N°›</a:t>
            </a:fld>
            <a:endParaRPr lang="fr-FR"/>
          </a:p>
        </p:txBody>
      </p:sp>
    </p:spTree>
    <p:extLst>
      <p:ext uri="{BB962C8B-B14F-4D97-AF65-F5344CB8AC3E}">
        <p14:creationId xmlns:p14="http://schemas.microsoft.com/office/powerpoint/2010/main" val="1812299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7259" y="402484"/>
            <a:ext cx="9625608" cy="1461188"/>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767259" y="2012414"/>
            <a:ext cx="9625608" cy="4796544"/>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67259" y="7006700"/>
            <a:ext cx="251102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336CF736-BBD7-8742-BB24-264707CC34E6}" type="datetimeFigureOut">
              <a:rPr lang="fr-FR" smtClean="0"/>
              <a:t>29/10/2024</a:t>
            </a:fld>
            <a:endParaRPr lang="fr-FR"/>
          </a:p>
        </p:txBody>
      </p:sp>
      <p:sp>
        <p:nvSpPr>
          <p:cNvPr id="5" name="Footer Placeholder 4"/>
          <p:cNvSpPr>
            <a:spLocks noGrp="1"/>
          </p:cNvSpPr>
          <p:nvPr>
            <p:ph type="ftr" sz="quarter" idx="3"/>
          </p:nvPr>
        </p:nvSpPr>
        <p:spPr>
          <a:xfrm>
            <a:off x="3696792" y="7006700"/>
            <a:ext cx="3766542"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7881838" y="7006700"/>
            <a:ext cx="251102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009226CD-0F21-1643-920E-A1F79204EC39}" type="slidenum">
              <a:rPr lang="fr-FR" smtClean="0"/>
              <a:t>‹N°›</a:t>
            </a:fld>
            <a:endParaRPr lang="fr-FR"/>
          </a:p>
        </p:txBody>
      </p:sp>
    </p:spTree>
    <p:extLst>
      <p:ext uri="{BB962C8B-B14F-4D97-AF65-F5344CB8AC3E}">
        <p14:creationId xmlns:p14="http://schemas.microsoft.com/office/powerpoint/2010/main" val="8783711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63B56"/>
        </a:solidFill>
        <a:effectLst/>
      </p:bgPr>
    </p:bg>
    <p:spTree>
      <p:nvGrpSpPr>
        <p:cNvPr id="1" name=""/>
        <p:cNvGrpSpPr/>
        <p:nvPr/>
      </p:nvGrpSpPr>
      <p:grpSpPr>
        <a:xfrm>
          <a:off x="0" y="0"/>
          <a:ext cx="0" cy="0"/>
          <a:chOff x="0" y="0"/>
          <a:chExt cx="0" cy="0"/>
        </a:xfrm>
      </p:grpSpPr>
      <p:sp>
        <p:nvSpPr>
          <p:cNvPr id="24" name="ZoneTexte 23">
            <a:extLst>
              <a:ext uri="{FF2B5EF4-FFF2-40B4-BE49-F238E27FC236}">
                <a16:creationId xmlns:a16="http://schemas.microsoft.com/office/drawing/2014/main" id="{4BD1E462-D62F-EB11-F3AD-C8DD3CF4FA9B}"/>
              </a:ext>
            </a:extLst>
          </p:cNvPr>
          <p:cNvSpPr txBox="1"/>
          <p:nvPr/>
        </p:nvSpPr>
        <p:spPr>
          <a:xfrm>
            <a:off x="1325647" y="972915"/>
            <a:ext cx="8260679" cy="400110"/>
          </a:xfrm>
          <a:prstGeom prst="rect">
            <a:avLst/>
          </a:prstGeom>
          <a:noFill/>
        </p:spPr>
        <p:txBody>
          <a:bodyPr wrap="square">
            <a:spAutoFit/>
          </a:bodyPr>
          <a:lstStyle/>
          <a:p>
            <a:pPr algn="ctr"/>
            <a:r>
              <a:rPr lang="fr-FR" sz="2000" dirty="0">
                <a:solidFill>
                  <a:schemeClr val="bg1"/>
                </a:solidFill>
                <a:latin typeface="Poppins ExtraBold" panose="00000900000000000000" pitchFamily="2" charset="0"/>
                <a:cs typeface="Poppins ExtraBold" panose="00000900000000000000" pitchFamily="2" charset="0"/>
              </a:rPr>
              <a:t>TARIFS FORMATIONS 2025-2026</a:t>
            </a:r>
          </a:p>
        </p:txBody>
      </p:sp>
      <p:pic>
        <p:nvPicPr>
          <p:cNvPr id="3" name="Picture 2">
            <a:extLst>
              <a:ext uri="{FF2B5EF4-FFF2-40B4-BE49-F238E27FC236}">
                <a16:creationId xmlns:a16="http://schemas.microsoft.com/office/drawing/2014/main" id="{CEF2B442-B358-F7E5-C8B9-94E39860EB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88299" y="135719"/>
            <a:ext cx="2676743" cy="758437"/>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B59392CE-04FB-94F6-C90A-D4237ACF1DF7}"/>
              </a:ext>
            </a:extLst>
          </p:cNvPr>
          <p:cNvSpPr/>
          <p:nvPr/>
        </p:nvSpPr>
        <p:spPr>
          <a:xfrm>
            <a:off x="5626192" y="1601130"/>
            <a:ext cx="1010118" cy="594518"/>
          </a:xfrm>
          <a:prstGeom prst="rect">
            <a:avLst/>
          </a:prstGeom>
          <a:solidFill>
            <a:srgbClr val="163B56"/>
          </a:soli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fr-FR">
              <a:solidFill>
                <a:schemeClr val="bg1"/>
              </a:solidFill>
            </a:endParaRPr>
          </a:p>
        </p:txBody>
      </p:sp>
      <p:sp>
        <p:nvSpPr>
          <p:cNvPr id="10" name="Rectangle 9">
            <a:extLst>
              <a:ext uri="{FF2B5EF4-FFF2-40B4-BE49-F238E27FC236}">
                <a16:creationId xmlns:a16="http://schemas.microsoft.com/office/drawing/2014/main" id="{CED414F6-68CF-7C9A-0836-EE4759F2CE20}"/>
              </a:ext>
            </a:extLst>
          </p:cNvPr>
          <p:cNvSpPr/>
          <p:nvPr/>
        </p:nvSpPr>
        <p:spPr>
          <a:xfrm>
            <a:off x="6691600" y="1601130"/>
            <a:ext cx="1010119" cy="594518"/>
          </a:xfrm>
          <a:prstGeom prst="rect">
            <a:avLst/>
          </a:prstGeom>
          <a:solidFill>
            <a:srgbClr val="163B56"/>
          </a:soli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fr-FR">
              <a:solidFill>
                <a:schemeClr val="bg1"/>
              </a:solidFill>
            </a:endParaRPr>
          </a:p>
        </p:txBody>
      </p:sp>
      <p:sp>
        <p:nvSpPr>
          <p:cNvPr id="11" name="Rectangle 10">
            <a:extLst>
              <a:ext uri="{FF2B5EF4-FFF2-40B4-BE49-F238E27FC236}">
                <a16:creationId xmlns:a16="http://schemas.microsoft.com/office/drawing/2014/main" id="{AB175038-BCAE-3165-BFEF-BA33B86469F6}"/>
              </a:ext>
            </a:extLst>
          </p:cNvPr>
          <p:cNvSpPr/>
          <p:nvPr/>
        </p:nvSpPr>
        <p:spPr>
          <a:xfrm>
            <a:off x="7740765" y="1601130"/>
            <a:ext cx="1010120" cy="594518"/>
          </a:xfrm>
          <a:prstGeom prst="rect">
            <a:avLst/>
          </a:prstGeom>
          <a:solidFill>
            <a:srgbClr val="163B56"/>
          </a:soli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fr-FR" sz="2000">
              <a:solidFill>
                <a:schemeClr val="bg1"/>
              </a:solidFill>
            </a:endParaRPr>
          </a:p>
        </p:txBody>
      </p:sp>
      <p:sp>
        <p:nvSpPr>
          <p:cNvPr id="12" name="ZoneTexte 11">
            <a:extLst>
              <a:ext uri="{FF2B5EF4-FFF2-40B4-BE49-F238E27FC236}">
                <a16:creationId xmlns:a16="http://schemas.microsoft.com/office/drawing/2014/main" id="{4E756D55-347C-3B32-D77D-0AE19E118283}"/>
              </a:ext>
            </a:extLst>
          </p:cNvPr>
          <p:cNvSpPr txBox="1"/>
          <p:nvPr/>
        </p:nvSpPr>
        <p:spPr>
          <a:xfrm>
            <a:off x="5623872" y="1547773"/>
            <a:ext cx="1247033" cy="553998"/>
          </a:xfrm>
          <a:prstGeom prst="rect">
            <a:avLst/>
          </a:prstGeom>
          <a:noFill/>
        </p:spPr>
        <p:txBody>
          <a:bodyPr wrap="square" rtlCol="0">
            <a:spAutoFit/>
          </a:bodyPr>
          <a:lstStyle/>
          <a:p>
            <a:pPr algn="ctr"/>
            <a:r>
              <a:rPr lang="fr-FR" sz="1000" b="1" dirty="0">
                <a:solidFill>
                  <a:schemeClr val="bg1"/>
                </a:solidFill>
                <a:latin typeface=""/>
              </a:rPr>
              <a:t>INITIAL</a:t>
            </a:r>
          </a:p>
          <a:p>
            <a:pPr algn="ctr"/>
            <a:r>
              <a:rPr lang="fr-FR" sz="1000" i="1" dirty="0">
                <a:solidFill>
                  <a:schemeClr val="bg1"/>
                </a:solidFill>
                <a:latin typeface="Futura CondensedLight" panose="020B0406000000000000" pitchFamily="34" charset="0"/>
                <a:cs typeface="Futura Medium" panose="020B0602020204020303" pitchFamily="34" charset="-79"/>
              </a:rPr>
              <a:t>Par année de formation</a:t>
            </a:r>
          </a:p>
        </p:txBody>
      </p:sp>
      <p:sp>
        <p:nvSpPr>
          <p:cNvPr id="13" name="ZoneTexte 12">
            <a:extLst>
              <a:ext uri="{FF2B5EF4-FFF2-40B4-BE49-F238E27FC236}">
                <a16:creationId xmlns:a16="http://schemas.microsoft.com/office/drawing/2014/main" id="{7E80AB6D-34BA-D03A-163D-6C6F13A4CEC7}"/>
              </a:ext>
            </a:extLst>
          </p:cNvPr>
          <p:cNvSpPr txBox="1"/>
          <p:nvPr/>
        </p:nvSpPr>
        <p:spPr>
          <a:xfrm>
            <a:off x="6691600" y="1486218"/>
            <a:ext cx="1233501" cy="707886"/>
          </a:xfrm>
          <a:prstGeom prst="rect">
            <a:avLst/>
          </a:prstGeom>
          <a:noFill/>
        </p:spPr>
        <p:txBody>
          <a:bodyPr wrap="square" rtlCol="0">
            <a:spAutoFit/>
          </a:bodyPr>
          <a:lstStyle/>
          <a:p>
            <a:pPr algn="ctr"/>
            <a:r>
              <a:rPr lang="fr-FR" sz="1000" b="1" dirty="0">
                <a:solidFill>
                  <a:schemeClr val="bg1"/>
                </a:solidFill>
                <a:latin typeface=""/>
              </a:rPr>
              <a:t>ALTERNANCE</a:t>
            </a:r>
          </a:p>
          <a:p>
            <a:pPr algn="ctr"/>
            <a:r>
              <a:rPr lang="fr-FR" sz="1000" i="1" dirty="0">
                <a:solidFill>
                  <a:schemeClr val="bg1"/>
                </a:solidFill>
                <a:latin typeface="Futura CondensedLight" panose="020B0406000000000000" pitchFamily="34" charset="0"/>
                <a:cs typeface="Futura Medium" panose="020B0602020204020303" pitchFamily="34" charset="-79"/>
              </a:rPr>
              <a:t>100% prise en charge par l’entreprise</a:t>
            </a:r>
          </a:p>
        </p:txBody>
      </p:sp>
      <p:sp>
        <p:nvSpPr>
          <p:cNvPr id="15" name="ZoneTexte 14">
            <a:extLst>
              <a:ext uri="{FF2B5EF4-FFF2-40B4-BE49-F238E27FC236}">
                <a16:creationId xmlns:a16="http://schemas.microsoft.com/office/drawing/2014/main" id="{6D1814A8-8CDF-46E7-6F39-BF3C67035EF8}"/>
              </a:ext>
            </a:extLst>
          </p:cNvPr>
          <p:cNvSpPr txBox="1"/>
          <p:nvPr/>
        </p:nvSpPr>
        <p:spPr>
          <a:xfrm>
            <a:off x="7740765" y="1624717"/>
            <a:ext cx="1233501" cy="369332"/>
          </a:xfrm>
          <a:prstGeom prst="rect">
            <a:avLst/>
          </a:prstGeom>
          <a:noFill/>
        </p:spPr>
        <p:txBody>
          <a:bodyPr wrap="square" rtlCol="0">
            <a:spAutoFit/>
          </a:bodyPr>
          <a:lstStyle/>
          <a:p>
            <a:pPr algn="ctr"/>
            <a:r>
              <a:rPr lang="fr-FR" sz="900" b="1" dirty="0">
                <a:solidFill>
                  <a:schemeClr val="bg1"/>
                </a:solidFill>
                <a:latin typeface=""/>
              </a:rPr>
              <a:t>FRAIS</a:t>
            </a:r>
          </a:p>
          <a:p>
            <a:pPr algn="ctr"/>
            <a:r>
              <a:rPr lang="fr-FR" sz="900" b="1" dirty="0">
                <a:solidFill>
                  <a:schemeClr val="bg1"/>
                </a:solidFill>
                <a:latin typeface=""/>
              </a:rPr>
              <a:t>ANNEXES</a:t>
            </a:r>
          </a:p>
        </p:txBody>
      </p:sp>
      <p:sp>
        <p:nvSpPr>
          <p:cNvPr id="16" name="Rectangle 15">
            <a:extLst>
              <a:ext uri="{FF2B5EF4-FFF2-40B4-BE49-F238E27FC236}">
                <a16:creationId xmlns:a16="http://schemas.microsoft.com/office/drawing/2014/main" id="{68BDF1C2-6C9E-75DB-937B-AAF5D94424A6}"/>
              </a:ext>
            </a:extLst>
          </p:cNvPr>
          <p:cNvSpPr/>
          <p:nvPr/>
        </p:nvSpPr>
        <p:spPr>
          <a:xfrm>
            <a:off x="1610009" y="4096478"/>
            <a:ext cx="4004009" cy="367260"/>
          </a:xfrm>
          <a:prstGeom prst="rect">
            <a:avLst/>
          </a:prstGeom>
          <a:solidFill>
            <a:srgbClr val="00A2D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endParaRPr>
          </a:p>
        </p:txBody>
      </p:sp>
      <p:sp>
        <p:nvSpPr>
          <p:cNvPr id="17" name="Rectangle 16">
            <a:extLst>
              <a:ext uri="{FF2B5EF4-FFF2-40B4-BE49-F238E27FC236}">
                <a16:creationId xmlns:a16="http://schemas.microsoft.com/office/drawing/2014/main" id="{6DAA1B48-4671-1663-5768-6028294E51C9}"/>
              </a:ext>
            </a:extLst>
          </p:cNvPr>
          <p:cNvSpPr/>
          <p:nvPr/>
        </p:nvSpPr>
        <p:spPr>
          <a:xfrm>
            <a:off x="1610009" y="4502115"/>
            <a:ext cx="4004009" cy="367260"/>
          </a:xfrm>
          <a:prstGeom prst="rect">
            <a:avLst/>
          </a:prstGeom>
          <a:solidFill>
            <a:srgbClr val="00A2D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endParaRPr>
          </a:p>
        </p:txBody>
      </p:sp>
      <p:sp>
        <p:nvSpPr>
          <p:cNvPr id="18" name="Rectangle 17">
            <a:extLst>
              <a:ext uri="{FF2B5EF4-FFF2-40B4-BE49-F238E27FC236}">
                <a16:creationId xmlns:a16="http://schemas.microsoft.com/office/drawing/2014/main" id="{76438BAE-4F62-5FD4-0228-617247479528}"/>
              </a:ext>
            </a:extLst>
          </p:cNvPr>
          <p:cNvSpPr/>
          <p:nvPr/>
        </p:nvSpPr>
        <p:spPr>
          <a:xfrm>
            <a:off x="1610009" y="4907751"/>
            <a:ext cx="4004009" cy="367260"/>
          </a:xfrm>
          <a:prstGeom prst="rect">
            <a:avLst/>
          </a:prstGeom>
          <a:solidFill>
            <a:srgbClr val="00A2D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endParaRPr>
          </a:p>
        </p:txBody>
      </p:sp>
      <p:sp>
        <p:nvSpPr>
          <p:cNvPr id="19" name="Rectangle 18">
            <a:extLst>
              <a:ext uri="{FF2B5EF4-FFF2-40B4-BE49-F238E27FC236}">
                <a16:creationId xmlns:a16="http://schemas.microsoft.com/office/drawing/2014/main" id="{C7E6E622-91D8-FDBB-8BCB-797DD59AD58C}"/>
              </a:ext>
            </a:extLst>
          </p:cNvPr>
          <p:cNvSpPr/>
          <p:nvPr/>
        </p:nvSpPr>
        <p:spPr>
          <a:xfrm>
            <a:off x="1610009" y="5319491"/>
            <a:ext cx="4004009" cy="367260"/>
          </a:xfrm>
          <a:prstGeom prst="rect">
            <a:avLst/>
          </a:prstGeom>
          <a:solidFill>
            <a:srgbClr val="00A2D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endParaRPr>
          </a:p>
        </p:txBody>
      </p:sp>
      <p:sp>
        <p:nvSpPr>
          <p:cNvPr id="20" name="Rectangle 19">
            <a:extLst>
              <a:ext uri="{FF2B5EF4-FFF2-40B4-BE49-F238E27FC236}">
                <a16:creationId xmlns:a16="http://schemas.microsoft.com/office/drawing/2014/main" id="{CE7492F3-1B84-9EDC-8376-370BB8956DAB}"/>
              </a:ext>
            </a:extLst>
          </p:cNvPr>
          <p:cNvSpPr/>
          <p:nvPr/>
        </p:nvSpPr>
        <p:spPr>
          <a:xfrm>
            <a:off x="1610009" y="5732003"/>
            <a:ext cx="4004009" cy="367260"/>
          </a:xfrm>
          <a:prstGeom prst="rect">
            <a:avLst/>
          </a:prstGeom>
          <a:solidFill>
            <a:srgbClr val="00A2D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endParaRPr>
          </a:p>
        </p:txBody>
      </p:sp>
      <p:sp>
        <p:nvSpPr>
          <p:cNvPr id="21" name="Rectangle 20">
            <a:extLst>
              <a:ext uri="{FF2B5EF4-FFF2-40B4-BE49-F238E27FC236}">
                <a16:creationId xmlns:a16="http://schemas.microsoft.com/office/drawing/2014/main" id="{8CB019C3-22F2-7C40-E298-22742809EC8A}"/>
              </a:ext>
            </a:extLst>
          </p:cNvPr>
          <p:cNvSpPr/>
          <p:nvPr/>
        </p:nvSpPr>
        <p:spPr>
          <a:xfrm>
            <a:off x="1610009" y="6130764"/>
            <a:ext cx="4004009" cy="367260"/>
          </a:xfrm>
          <a:prstGeom prst="rect">
            <a:avLst/>
          </a:prstGeom>
          <a:solidFill>
            <a:srgbClr val="00A2D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endParaRPr>
          </a:p>
        </p:txBody>
      </p:sp>
      <p:sp>
        <p:nvSpPr>
          <p:cNvPr id="22" name="Rectangle 21">
            <a:extLst>
              <a:ext uri="{FF2B5EF4-FFF2-40B4-BE49-F238E27FC236}">
                <a16:creationId xmlns:a16="http://schemas.microsoft.com/office/drawing/2014/main" id="{91B77641-4428-D6B3-9770-6607C09430EE}"/>
              </a:ext>
            </a:extLst>
          </p:cNvPr>
          <p:cNvSpPr/>
          <p:nvPr/>
        </p:nvSpPr>
        <p:spPr>
          <a:xfrm>
            <a:off x="1610009" y="3147042"/>
            <a:ext cx="4004009" cy="367260"/>
          </a:xfrm>
          <a:prstGeom prst="rect">
            <a:avLst/>
          </a:prstGeom>
          <a:solidFill>
            <a:srgbClr val="7347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endParaRPr>
          </a:p>
        </p:txBody>
      </p:sp>
      <p:sp>
        <p:nvSpPr>
          <p:cNvPr id="23" name="Rectangle 22">
            <a:extLst>
              <a:ext uri="{FF2B5EF4-FFF2-40B4-BE49-F238E27FC236}">
                <a16:creationId xmlns:a16="http://schemas.microsoft.com/office/drawing/2014/main" id="{5550749C-E527-5C74-3E47-3B490AFFDA9C}"/>
              </a:ext>
            </a:extLst>
          </p:cNvPr>
          <p:cNvSpPr/>
          <p:nvPr/>
        </p:nvSpPr>
        <p:spPr>
          <a:xfrm>
            <a:off x="1610009" y="3551087"/>
            <a:ext cx="4004009" cy="367260"/>
          </a:xfrm>
          <a:prstGeom prst="rect">
            <a:avLst/>
          </a:prstGeom>
          <a:solidFill>
            <a:srgbClr val="7347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endParaRPr>
          </a:p>
        </p:txBody>
      </p:sp>
      <p:sp>
        <p:nvSpPr>
          <p:cNvPr id="26" name="Rectangle 25">
            <a:extLst>
              <a:ext uri="{FF2B5EF4-FFF2-40B4-BE49-F238E27FC236}">
                <a16:creationId xmlns:a16="http://schemas.microsoft.com/office/drawing/2014/main" id="{4AA320CC-67D6-F488-FC38-2ADC1DA1C2B5}"/>
              </a:ext>
            </a:extLst>
          </p:cNvPr>
          <p:cNvSpPr/>
          <p:nvPr/>
        </p:nvSpPr>
        <p:spPr>
          <a:xfrm>
            <a:off x="1610009" y="2732106"/>
            <a:ext cx="4004009" cy="367260"/>
          </a:xfrm>
          <a:prstGeom prst="rect">
            <a:avLst/>
          </a:prstGeom>
          <a:solidFill>
            <a:srgbClr val="73478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endParaRPr>
          </a:p>
        </p:txBody>
      </p:sp>
      <p:sp>
        <p:nvSpPr>
          <p:cNvPr id="27" name="Rectangle 26">
            <a:extLst>
              <a:ext uri="{FF2B5EF4-FFF2-40B4-BE49-F238E27FC236}">
                <a16:creationId xmlns:a16="http://schemas.microsoft.com/office/drawing/2014/main" id="{D7DE0872-5C3A-E14F-E04E-9F4D171C7411}"/>
              </a:ext>
            </a:extLst>
          </p:cNvPr>
          <p:cNvSpPr/>
          <p:nvPr/>
        </p:nvSpPr>
        <p:spPr>
          <a:xfrm>
            <a:off x="1610009" y="2213665"/>
            <a:ext cx="4004009" cy="367260"/>
          </a:xfrm>
          <a:prstGeom prst="rect">
            <a:avLst/>
          </a:prstGeom>
          <a:solidFill>
            <a:srgbClr val="E4C44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solidFill>
                <a:schemeClr val="bg1"/>
              </a:solidFill>
            </a:endParaRPr>
          </a:p>
        </p:txBody>
      </p:sp>
      <p:sp>
        <p:nvSpPr>
          <p:cNvPr id="28" name="ZoneTexte 27">
            <a:extLst>
              <a:ext uri="{FF2B5EF4-FFF2-40B4-BE49-F238E27FC236}">
                <a16:creationId xmlns:a16="http://schemas.microsoft.com/office/drawing/2014/main" id="{913E89E5-C09F-102D-B1DE-647F6A3A37C5}"/>
              </a:ext>
            </a:extLst>
          </p:cNvPr>
          <p:cNvSpPr txBox="1"/>
          <p:nvPr/>
        </p:nvSpPr>
        <p:spPr>
          <a:xfrm>
            <a:off x="1548388" y="4048237"/>
            <a:ext cx="3809987" cy="446276"/>
          </a:xfrm>
          <a:prstGeom prst="rect">
            <a:avLst/>
          </a:prstGeom>
          <a:noFill/>
        </p:spPr>
        <p:txBody>
          <a:bodyPr wrap="square" rtlCol="0">
            <a:spAutoFit/>
          </a:bodyPr>
          <a:lstStyle/>
          <a:p>
            <a:r>
              <a:rPr lang="fr-FR" sz="1400" b="1" dirty="0">
                <a:solidFill>
                  <a:schemeClr val="bg1"/>
                </a:solidFill>
                <a:latin typeface=""/>
                <a:cs typeface="Futura Medium" panose="020B0602020204020303"/>
              </a:rPr>
              <a:t>MASTÈRE 1  </a:t>
            </a:r>
          </a:p>
          <a:p>
            <a:r>
              <a:rPr lang="fr-FR" sz="900" b="1" dirty="0">
                <a:solidFill>
                  <a:schemeClr val="bg1"/>
                </a:solidFill>
                <a:latin typeface=""/>
                <a:cs typeface="Futura Medium" panose="020B0602020204020303"/>
              </a:rPr>
              <a:t>MANAGEMENT SANTÉ SÉCURITÉ ET ENVIRONNEMENT</a:t>
            </a:r>
          </a:p>
        </p:txBody>
      </p:sp>
      <p:sp>
        <p:nvSpPr>
          <p:cNvPr id="29" name="ZoneTexte 28">
            <a:extLst>
              <a:ext uri="{FF2B5EF4-FFF2-40B4-BE49-F238E27FC236}">
                <a16:creationId xmlns:a16="http://schemas.microsoft.com/office/drawing/2014/main" id="{9CF5DED7-5F5C-347B-7A29-B414397CB9DA}"/>
              </a:ext>
            </a:extLst>
          </p:cNvPr>
          <p:cNvSpPr txBox="1"/>
          <p:nvPr/>
        </p:nvSpPr>
        <p:spPr>
          <a:xfrm>
            <a:off x="1548388" y="4446997"/>
            <a:ext cx="4075484" cy="446276"/>
          </a:xfrm>
          <a:prstGeom prst="rect">
            <a:avLst/>
          </a:prstGeom>
          <a:noFill/>
        </p:spPr>
        <p:txBody>
          <a:bodyPr wrap="square" rtlCol="0">
            <a:spAutoFit/>
          </a:bodyPr>
          <a:lstStyle/>
          <a:p>
            <a:r>
              <a:rPr lang="fr-FR" sz="1400" b="1" dirty="0">
                <a:solidFill>
                  <a:schemeClr val="bg1"/>
                </a:solidFill>
                <a:latin typeface=""/>
                <a:cs typeface="Futura Medium" panose="020B0602020204020303"/>
              </a:rPr>
              <a:t>MASTÈRE 1  </a:t>
            </a:r>
          </a:p>
          <a:p>
            <a:r>
              <a:rPr lang="fr-FR" sz="900" b="1" dirty="0">
                <a:solidFill>
                  <a:schemeClr val="bg1"/>
                </a:solidFill>
                <a:latin typeface=""/>
                <a:cs typeface="Futura Medium" panose="020B0602020204020303"/>
              </a:rPr>
              <a:t>MANAGEMENT INGÉNIERIE ET DROIT DE L’ENVIRONNEMENT</a:t>
            </a:r>
          </a:p>
        </p:txBody>
      </p:sp>
      <p:sp>
        <p:nvSpPr>
          <p:cNvPr id="30" name="ZoneTexte 29">
            <a:extLst>
              <a:ext uri="{FF2B5EF4-FFF2-40B4-BE49-F238E27FC236}">
                <a16:creationId xmlns:a16="http://schemas.microsoft.com/office/drawing/2014/main" id="{AB009AED-D4CB-3BC0-7EA2-B6EEC1B55F5F}"/>
              </a:ext>
            </a:extLst>
          </p:cNvPr>
          <p:cNvSpPr txBox="1"/>
          <p:nvPr/>
        </p:nvSpPr>
        <p:spPr>
          <a:xfrm>
            <a:off x="1548388" y="4859508"/>
            <a:ext cx="4368604" cy="44627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1400" b="1" i="0" u="none" strike="noStrike" kern="1200" cap="none" spc="0" normalizeH="0" baseline="0" noProof="0" dirty="0">
                <a:ln>
                  <a:noFill/>
                </a:ln>
                <a:solidFill>
                  <a:schemeClr val="bg1"/>
                </a:solidFill>
                <a:effectLst/>
                <a:uLnTx/>
                <a:uFillTx/>
                <a:latin typeface=""/>
                <a:cs typeface="Futura Medium" panose="020B0602020204020303"/>
              </a:rPr>
              <a:t>MASTÈRE 2 </a:t>
            </a:r>
          </a:p>
          <a:p>
            <a:r>
              <a:rPr lang="fr-FR" sz="900" b="1" dirty="0">
                <a:solidFill>
                  <a:schemeClr val="bg1"/>
                </a:solidFill>
                <a:latin typeface=""/>
                <a:cs typeface="Futura Medium" panose="020B0602020204020303"/>
              </a:rPr>
              <a:t>MANAGEMENT SANTÉ SÉCURITÉ ET ENVIRONNEMENT</a:t>
            </a:r>
          </a:p>
        </p:txBody>
      </p:sp>
      <p:sp>
        <p:nvSpPr>
          <p:cNvPr id="31" name="ZoneTexte 30">
            <a:extLst>
              <a:ext uri="{FF2B5EF4-FFF2-40B4-BE49-F238E27FC236}">
                <a16:creationId xmlns:a16="http://schemas.microsoft.com/office/drawing/2014/main" id="{9D4A3759-ED62-9AE2-4474-76302C26E73F}"/>
              </a:ext>
            </a:extLst>
          </p:cNvPr>
          <p:cNvSpPr txBox="1"/>
          <p:nvPr/>
        </p:nvSpPr>
        <p:spPr>
          <a:xfrm>
            <a:off x="1548388" y="5278123"/>
            <a:ext cx="3924333" cy="446276"/>
          </a:xfrm>
          <a:prstGeom prst="rect">
            <a:avLst/>
          </a:prstGeom>
          <a:noFill/>
        </p:spPr>
        <p:txBody>
          <a:bodyPr wrap="square" rtlCol="0">
            <a:spAutoFit/>
          </a:bodyPr>
          <a:lstStyle/>
          <a:p>
            <a:r>
              <a:rPr lang="fr-FR" sz="1400" b="1" dirty="0">
                <a:solidFill>
                  <a:schemeClr val="bg1"/>
                </a:solidFill>
                <a:latin typeface=""/>
                <a:cs typeface="Futura Medium" panose="020B0602020204020303"/>
              </a:rPr>
              <a:t>MASTÈRE 2</a:t>
            </a:r>
          </a:p>
          <a:p>
            <a:r>
              <a:rPr lang="fr-FR" sz="900" b="1" dirty="0">
                <a:solidFill>
                  <a:schemeClr val="bg1"/>
                </a:solidFill>
                <a:latin typeface=""/>
                <a:cs typeface="Futura Medium" panose="020B0602020204020303"/>
              </a:rPr>
              <a:t>BIODIVERSITÉ ET GÉNIE ÉCOLOGIQUE</a:t>
            </a:r>
          </a:p>
        </p:txBody>
      </p:sp>
      <p:sp>
        <p:nvSpPr>
          <p:cNvPr id="32" name="ZoneTexte 31">
            <a:extLst>
              <a:ext uri="{FF2B5EF4-FFF2-40B4-BE49-F238E27FC236}">
                <a16:creationId xmlns:a16="http://schemas.microsoft.com/office/drawing/2014/main" id="{73986473-B818-0634-8A40-5B999C5F6D5E}"/>
              </a:ext>
            </a:extLst>
          </p:cNvPr>
          <p:cNvSpPr txBox="1"/>
          <p:nvPr/>
        </p:nvSpPr>
        <p:spPr>
          <a:xfrm>
            <a:off x="1548388" y="5690634"/>
            <a:ext cx="3924333" cy="446276"/>
          </a:xfrm>
          <a:prstGeom prst="rect">
            <a:avLst/>
          </a:prstGeom>
          <a:noFill/>
        </p:spPr>
        <p:txBody>
          <a:bodyPr wrap="square" rtlCol="0">
            <a:spAutoFit/>
          </a:bodyPr>
          <a:lstStyle/>
          <a:p>
            <a:r>
              <a:rPr lang="fr-FR" sz="1400" b="1" dirty="0">
                <a:solidFill>
                  <a:schemeClr val="bg1"/>
                </a:solidFill>
                <a:latin typeface=""/>
                <a:cs typeface="Futura Medium" panose="020B0602020204020303"/>
              </a:rPr>
              <a:t>MASTÈRE 2</a:t>
            </a:r>
          </a:p>
          <a:p>
            <a:r>
              <a:rPr lang="fr-FR" sz="900" b="1" dirty="0">
                <a:solidFill>
                  <a:schemeClr val="bg1"/>
                </a:solidFill>
                <a:latin typeface=""/>
                <a:cs typeface="Futura Medium" panose="020B0602020204020303"/>
              </a:rPr>
              <a:t>TRANSITION ÉCOLOGIQUE ET RSE</a:t>
            </a:r>
          </a:p>
        </p:txBody>
      </p:sp>
      <p:sp>
        <p:nvSpPr>
          <p:cNvPr id="33" name="ZoneTexte 32">
            <a:extLst>
              <a:ext uri="{FF2B5EF4-FFF2-40B4-BE49-F238E27FC236}">
                <a16:creationId xmlns:a16="http://schemas.microsoft.com/office/drawing/2014/main" id="{F3832F90-DA91-CE0F-BDE3-EC5F6496084D}"/>
              </a:ext>
            </a:extLst>
          </p:cNvPr>
          <p:cNvSpPr txBox="1"/>
          <p:nvPr/>
        </p:nvSpPr>
        <p:spPr>
          <a:xfrm>
            <a:off x="1548388" y="6082519"/>
            <a:ext cx="4063234" cy="446276"/>
          </a:xfrm>
          <a:prstGeom prst="rect">
            <a:avLst/>
          </a:prstGeom>
          <a:noFill/>
        </p:spPr>
        <p:txBody>
          <a:bodyPr wrap="square" rtlCol="0">
            <a:spAutoFit/>
          </a:bodyPr>
          <a:lstStyle/>
          <a:p>
            <a:r>
              <a:rPr lang="fr-FR" sz="1400" b="1" dirty="0">
                <a:solidFill>
                  <a:schemeClr val="bg1"/>
                </a:solidFill>
                <a:latin typeface=""/>
                <a:cs typeface="Futura Medium" panose="020B0602020204020303"/>
              </a:rPr>
              <a:t>MASTÈRE 2 </a:t>
            </a:r>
          </a:p>
          <a:p>
            <a:r>
              <a:rPr lang="fr-FR" sz="900" b="1" dirty="0">
                <a:solidFill>
                  <a:schemeClr val="bg1"/>
                </a:solidFill>
                <a:latin typeface=""/>
                <a:cs typeface="Futura Medium" panose="020B0602020204020303"/>
              </a:rPr>
              <a:t>BÂTIMENT DURABLE ET PERFORMANCE ÉNERGÉTIQUE</a:t>
            </a:r>
          </a:p>
        </p:txBody>
      </p:sp>
      <p:sp>
        <p:nvSpPr>
          <p:cNvPr id="35" name="ZoneTexte 34">
            <a:extLst>
              <a:ext uri="{FF2B5EF4-FFF2-40B4-BE49-F238E27FC236}">
                <a16:creationId xmlns:a16="http://schemas.microsoft.com/office/drawing/2014/main" id="{FCDC3781-7EC7-E7DF-41E6-E8D9B552DDF7}"/>
              </a:ext>
            </a:extLst>
          </p:cNvPr>
          <p:cNvSpPr txBox="1"/>
          <p:nvPr/>
        </p:nvSpPr>
        <p:spPr>
          <a:xfrm>
            <a:off x="1548388" y="2678462"/>
            <a:ext cx="4075484" cy="446276"/>
          </a:xfrm>
          <a:prstGeom prst="rect">
            <a:avLst/>
          </a:prstGeom>
          <a:noFill/>
        </p:spPr>
        <p:txBody>
          <a:bodyPr wrap="square" rtlCol="0">
            <a:spAutoFit/>
          </a:bodyPr>
          <a:lstStyle/>
          <a:p>
            <a:r>
              <a:rPr lang="fr-FR" sz="1400" b="1" dirty="0">
                <a:solidFill>
                  <a:schemeClr val="bg1"/>
                </a:solidFill>
                <a:latin typeface=""/>
                <a:cs typeface="Futura Medium" panose="020B0602020204020303"/>
              </a:rPr>
              <a:t>BACHELOR 3 </a:t>
            </a:r>
            <a:r>
              <a:rPr lang="fr-FR" sz="900" b="1" dirty="0">
                <a:solidFill>
                  <a:schemeClr val="bg1"/>
                </a:solidFill>
                <a:latin typeface=""/>
                <a:cs typeface="Futura Medium" panose="020B0602020204020303"/>
              </a:rPr>
              <a:t>TRANSITION </a:t>
            </a:r>
          </a:p>
          <a:p>
            <a:r>
              <a:rPr lang="fr-FR" sz="900" b="1" dirty="0">
                <a:solidFill>
                  <a:schemeClr val="bg1"/>
                </a:solidFill>
                <a:latin typeface=""/>
                <a:cs typeface="Futura Medium" panose="020B0602020204020303"/>
              </a:rPr>
              <a:t>ÉCOLOGIQUE ET DROIT DE L’ENVIRONNEMENT</a:t>
            </a:r>
          </a:p>
        </p:txBody>
      </p:sp>
      <p:sp>
        <p:nvSpPr>
          <p:cNvPr id="36" name="ZoneTexte 35">
            <a:extLst>
              <a:ext uri="{FF2B5EF4-FFF2-40B4-BE49-F238E27FC236}">
                <a16:creationId xmlns:a16="http://schemas.microsoft.com/office/drawing/2014/main" id="{DE58270D-014E-E9AD-75AE-664BE649F05D}"/>
              </a:ext>
            </a:extLst>
          </p:cNvPr>
          <p:cNvSpPr txBox="1"/>
          <p:nvPr/>
        </p:nvSpPr>
        <p:spPr>
          <a:xfrm>
            <a:off x="1548388" y="3114759"/>
            <a:ext cx="4075484" cy="446276"/>
          </a:xfrm>
          <a:prstGeom prst="rect">
            <a:avLst/>
          </a:prstGeom>
          <a:noFill/>
        </p:spPr>
        <p:txBody>
          <a:bodyPr wrap="square" rtlCol="0">
            <a:spAutoFit/>
          </a:bodyPr>
          <a:lstStyle/>
          <a:p>
            <a:r>
              <a:rPr lang="fr-FR" sz="1400" b="1" dirty="0">
                <a:solidFill>
                  <a:schemeClr val="bg1"/>
                </a:solidFill>
                <a:latin typeface=""/>
                <a:cs typeface="Futura Medium" panose="020B0602020204020303"/>
              </a:rPr>
              <a:t>BACHELOR 3</a:t>
            </a:r>
          </a:p>
          <a:p>
            <a:r>
              <a:rPr lang="fr-FR" sz="900" b="1" dirty="0">
                <a:solidFill>
                  <a:schemeClr val="bg1"/>
                </a:solidFill>
                <a:latin typeface=""/>
                <a:cs typeface="Futura Medium" panose="020B0602020204020303"/>
              </a:rPr>
              <a:t>QUALITÉ SANTÉ SÉCURITÉ ENVIRONNEMENT</a:t>
            </a:r>
          </a:p>
        </p:txBody>
      </p:sp>
      <p:sp>
        <p:nvSpPr>
          <p:cNvPr id="37" name="ZoneTexte 36">
            <a:extLst>
              <a:ext uri="{FF2B5EF4-FFF2-40B4-BE49-F238E27FC236}">
                <a16:creationId xmlns:a16="http://schemas.microsoft.com/office/drawing/2014/main" id="{4B8F1DCB-7B24-2A7E-7095-744FC496D41E}"/>
              </a:ext>
            </a:extLst>
          </p:cNvPr>
          <p:cNvSpPr txBox="1"/>
          <p:nvPr/>
        </p:nvSpPr>
        <p:spPr>
          <a:xfrm>
            <a:off x="1548388" y="3498888"/>
            <a:ext cx="4075484" cy="446276"/>
          </a:xfrm>
          <a:prstGeom prst="rect">
            <a:avLst/>
          </a:prstGeom>
          <a:noFill/>
          <a:ln>
            <a:noFill/>
          </a:ln>
        </p:spPr>
        <p:txBody>
          <a:bodyPr wrap="square" rtlCol="0">
            <a:spAutoFit/>
          </a:bodyPr>
          <a:lstStyle/>
          <a:p>
            <a:r>
              <a:rPr lang="fr-FR" sz="1400" b="1" dirty="0">
                <a:solidFill>
                  <a:schemeClr val="bg1"/>
                </a:solidFill>
                <a:latin typeface=""/>
                <a:cs typeface="Futura Medium" panose="020B0602020204020303"/>
              </a:rPr>
              <a:t>BACHELOR 3 </a:t>
            </a:r>
          </a:p>
          <a:p>
            <a:r>
              <a:rPr lang="fr-FR" sz="900" b="1" dirty="0">
                <a:solidFill>
                  <a:schemeClr val="bg1"/>
                </a:solidFill>
                <a:latin typeface=""/>
                <a:cs typeface="Futura Medium" panose="020B0602020204020303"/>
              </a:rPr>
              <a:t>ÉCOLOGIE, BIODIVERSITÉ ET GESTION DES ESPACES NATURELS</a:t>
            </a:r>
          </a:p>
        </p:txBody>
      </p:sp>
      <p:sp>
        <p:nvSpPr>
          <p:cNvPr id="38" name="ZoneTexte 37">
            <a:extLst>
              <a:ext uri="{FF2B5EF4-FFF2-40B4-BE49-F238E27FC236}">
                <a16:creationId xmlns:a16="http://schemas.microsoft.com/office/drawing/2014/main" id="{B4EF02FF-C207-368E-66CD-9CA8E98019A2}"/>
              </a:ext>
            </a:extLst>
          </p:cNvPr>
          <p:cNvSpPr txBox="1"/>
          <p:nvPr/>
        </p:nvSpPr>
        <p:spPr>
          <a:xfrm>
            <a:off x="1548388" y="2184170"/>
            <a:ext cx="3809987" cy="444158"/>
          </a:xfrm>
          <a:prstGeom prst="rect">
            <a:avLst/>
          </a:prstGeom>
          <a:noFill/>
        </p:spPr>
        <p:txBody>
          <a:bodyPr wrap="square" rtlCol="0">
            <a:spAutoFit/>
          </a:bodyPr>
          <a:lstStyle/>
          <a:p>
            <a:r>
              <a:rPr lang="fr-FR" sz="1400" b="1" dirty="0">
                <a:solidFill>
                  <a:schemeClr val="bg1"/>
                </a:solidFill>
                <a:latin typeface=""/>
                <a:cs typeface="Futura Medium" panose="020B0602020204020303"/>
              </a:rPr>
              <a:t>BTSA 1 &amp; 2</a:t>
            </a:r>
          </a:p>
          <a:p>
            <a:r>
              <a:rPr lang="fr-FR" sz="900" b="1" dirty="0">
                <a:solidFill>
                  <a:schemeClr val="bg1"/>
                </a:solidFill>
                <a:latin typeface=""/>
                <a:cs typeface="Futura Medium" panose="020B0602020204020303"/>
              </a:rPr>
              <a:t>GESTION ET PROTECTION DE LA NATURE</a:t>
            </a:r>
          </a:p>
        </p:txBody>
      </p:sp>
      <p:sp>
        <p:nvSpPr>
          <p:cNvPr id="39" name="ZoneTexte 38">
            <a:extLst>
              <a:ext uri="{FF2B5EF4-FFF2-40B4-BE49-F238E27FC236}">
                <a16:creationId xmlns:a16="http://schemas.microsoft.com/office/drawing/2014/main" id="{09E0F120-B855-B977-C4A4-B4E17864DE15}"/>
              </a:ext>
            </a:extLst>
          </p:cNvPr>
          <p:cNvSpPr txBox="1"/>
          <p:nvPr/>
        </p:nvSpPr>
        <p:spPr>
          <a:xfrm>
            <a:off x="5725774" y="2278713"/>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5 600 €</a:t>
            </a:r>
          </a:p>
        </p:txBody>
      </p:sp>
      <p:sp>
        <p:nvSpPr>
          <p:cNvPr id="40" name="ZoneTexte 39">
            <a:extLst>
              <a:ext uri="{FF2B5EF4-FFF2-40B4-BE49-F238E27FC236}">
                <a16:creationId xmlns:a16="http://schemas.microsoft.com/office/drawing/2014/main" id="{2BB9765C-A87A-CAFF-C7A0-384D13C3FCAC}"/>
              </a:ext>
            </a:extLst>
          </p:cNvPr>
          <p:cNvSpPr txBox="1"/>
          <p:nvPr/>
        </p:nvSpPr>
        <p:spPr>
          <a:xfrm>
            <a:off x="5725774" y="2775112"/>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6 700€</a:t>
            </a:r>
          </a:p>
        </p:txBody>
      </p:sp>
      <p:sp>
        <p:nvSpPr>
          <p:cNvPr id="41" name="ZoneTexte 40">
            <a:extLst>
              <a:ext uri="{FF2B5EF4-FFF2-40B4-BE49-F238E27FC236}">
                <a16:creationId xmlns:a16="http://schemas.microsoft.com/office/drawing/2014/main" id="{C5CE3D1B-0462-8900-BDEB-7D9A6E8F87EC}"/>
              </a:ext>
            </a:extLst>
          </p:cNvPr>
          <p:cNvSpPr txBox="1"/>
          <p:nvPr/>
        </p:nvSpPr>
        <p:spPr>
          <a:xfrm>
            <a:off x="5725774" y="3203798"/>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6 700€</a:t>
            </a:r>
          </a:p>
        </p:txBody>
      </p:sp>
      <p:sp>
        <p:nvSpPr>
          <p:cNvPr id="42" name="ZoneTexte 41">
            <a:extLst>
              <a:ext uri="{FF2B5EF4-FFF2-40B4-BE49-F238E27FC236}">
                <a16:creationId xmlns:a16="http://schemas.microsoft.com/office/drawing/2014/main" id="{728F4B33-4876-B8A3-788F-4FED2E567BFC}"/>
              </a:ext>
            </a:extLst>
          </p:cNvPr>
          <p:cNvSpPr txBox="1"/>
          <p:nvPr/>
        </p:nvSpPr>
        <p:spPr>
          <a:xfrm>
            <a:off x="5725774" y="3587217"/>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6 700€</a:t>
            </a:r>
          </a:p>
        </p:txBody>
      </p:sp>
      <p:sp>
        <p:nvSpPr>
          <p:cNvPr id="43" name="ZoneTexte 42">
            <a:extLst>
              <a:ext uri="{FF2B5EF4-FFF2-40B4-BE49-F238E27FC236}">
                <a16:creationId xmlns:a16="http://schemas.microsoft.com/office/drawing/2014/main" id="{8286E486-B891-7430-2F44-B4A4AF0D7378}"/>
              </a:ext>
            </a:extLst>
          </p:cNvPr>
          <p:cNvSpPr txBox="1"/>
          <p:nvPr/>
        </p:nvSpPr>
        <p:spPr>
          <a:xfrm>
            <a:off x="5725774" y="4156093"/>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8 700€</a:t>
            </a:r>
          </a:p>
        </p:txBody>
      </p:sp>
      <p:sp>
        <p:nvSpPr>
          <p:cNvPr id="44" name="ZoneTexte 43">
            <a:extLst>
              <a:ext uri="{FF2B5EF4-FFF2-40B4-BE49-F238E27FC236}">
                <a16:creationId xmlns:a16="http://schemas.microsoft.com/office/drawing/2014/main" id="{263B8116-B5C5-9862-B50E-D3E0E9DB5910}"/>
              </a:ext>
            </a:extLst>
          </p:cNvPr>
          <p:cNvSpPr txBox="1"/>
          <p:nvPr/>
        </p:nvSpPr>
        <p:spPr>
          <a:xfrm>
            <a:off x="5725774" y="4541103"/>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8 700€</a:t>
            </a:r>
          </a:p>
        </p:txBody>
      </p:sp>
      <p:sp>
        <p:nvSpPr>
          <p:cNvPr id="45" name="ZoneTexte 44">
            <a:extLst>
              <a:ext uri="{FF2B5EF4-FFF2-40B4-BE49-F238E27FC236}">
                <a16:creationId xmlns:a16="http://schemas.microsoft.com/office/drawing/2014/main" id="{AF3687DE-8AD8-DBC6-15F2-5D663356EF00}"/>
              </a:ext>
            </a:extLst>
          </p:cNvPr>
          <p:cNvSpPr txBox="1"/>
          <p:nvPr/>
        </p:nvSpPr>
        <p:spPr>
          <a:xfrm>
            <a:off x="5725774" y="4974239"/>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8 700€</a:t>
            </a:r>
          </a:p>
        </p:txBody>
      </p:sp>
      <p:sp>
        <p:nvSpPr>
          <p:cNvPr id="46" name="ZoneTexte 45">
            <a:extLst>
              <a:ext uri="{FF2B5EF4-FFF2-40B4-BE49-F238E27FC236}">
                <a16:creationId xmlns:a16="http://schemas.microsoft.com/office/drawing/2014/main" id="{3694272D-DCBA-C1D5-2D82-E71DFC54EF81}"/>
              </a:ext>
            </a:extLst>
          </p:cNvPr>
          <p:cNvSpPr txBox="1"/>
          <p:nvPr/>
        </p:nvSpPr>
        <p:spPr>
          <a:xfrm>
            <a:off x="5725774" y="5380696"/>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8 700€</a:t>
            </a:r>
          </a:p>
        </p:txBody>
      </p:sp>
      <p:sp>
        <p:nvSpPr>
          <p:cNvPr id="47" name="ZoneTexte 46">
            <a:extLst>
              <a:ext uri="{FF2B5EF4-FFF2-40B4-BE49-F238E27FC236}">
                <a16:creationId xmlns:a16="http://schemas.microsoft.com/office/drawing/2014/main" id="{417E1AB3-79E6-5436-70F7-7AA3F5BDD2F6}"/>
              </a:ext>
            </a:extLst>
          </p:cNvPr>
          <p:cNvSpPr txBox="1"/>
          <p:nvPr/>
        </p:nvSpPr>
        <p:spPr>
          <a:xfrm>
            <a:off x="5725774" y="5764114"/>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8 700€</a:t>
            </a:r>
          </a:p>
        </p:txBody>
      </p:sp>
      <p:sp>
        <p:nvSpPr>
          <p:cNvPr id="48" name="ZoneTexte 47">
            <a:extLst>
              <a:ext uri="{FF2B5EF4-FFF2-40B4-BE49-F238E27FC236}">
                <a16:creationId xmlns:a16="http://schemas.microsoft.com/office/drawing/2014/main" id="{F88E29F3-A028-E004-F76F-E2BEE0CD8BF8}"/>
              </a:ext>
            </a:extLst>
          </p:cNvPr>
          <p:cNvSpPr txBox="1"/>
          <p:nvPr/>
        </p:nvSpPr>
        <p:spPr>
          <a:xfrm>
            <a:off x="5725774" y="6183500"/>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8 700€</a:t>
            </a:r>
          </a:p>
        </p:txBody>
      </p:sp>
      <p:sp>
        <p:nvSpPr>
          <p:cNvPr id="50" name="ZoneTexte 49">
            <a:extLst>
              <a:ext uri="{FF2B5EF4-FFF2-40B4-BE49-F238E27FC236}">
                <a16:creationId xmlns:a16="http://schemas.microsoft.com/office/drawing/2014/main" id="{41857C2B-F947-8B7D-8DFF-C0CE10AB3B5B}"/>
              </a:ext>
            </a:extLst>
          </p:cNvPr>
          <p:cNvSpPr txBox="1"/>
          <p:nvPr/>
        </p:nvSpPr>
        <p:spPr>
          <a:xfrm>
            <a:off x="7975996" y="2258174"/>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100€</a:t>
            </a:r>
          </a:p>
        </p:txBody>
      </p:sp>
      <p:sp>
        <p:nvSpPr>
          <p:cNvPr id="51" name="ZoneTexte 50">
            <a:extLst>
              <a:ext uri="{FF2B5EF4-FFF2-40B4-BE49-F238E27FC236}">
                <a16:creationId xmlns:a16="http://schemas.microsoft.com/office/drawing/2014/main" id="{5ED5BAEF-775C-8AA8-42DE-1D999CBE39C1}"/>
              </a:ext>
            </a:extLst>
          </p:cNvPr>
          <p:cNvSpPr txBox="1"/>
          <p:nvPr/>
        </p:nvSpPr>
        <p:spPr>
          <a:xfrm>
            <a:off x="7969120" y="2775112"/>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100€</a:t>
            </a:r>
          </a:p>
        </p:txBody>
      </p:sp>
      <p:sp>
        <p:nvSpPr>
          <p:cNvPr id="52" name="ZoneTexte 51">
            <a:extLst>
              <a:ext uri="{FF2B5EF4-FFF2-40B4-BE49-F238E27FC236}">
                <a16:creationId xmlns:a16="http://schemas.microsoft.com/office/drawing/2014/main" id="{20AE303C-8AAE-F030-6513-53C269A08170}"/>
              </a:ext>
            </a:extLst>
          </p:cNvPr>
          <p:cNvSpPr txBox="1"/>
          <p:nvPr/>
        </p:nvSpPr>
        <p:spPr>
          <a:xfrm>
            <a:off x="7985526" y="3200012"/>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100€*</a:t>
            </a:r>
          </a:p>
        </p:txBody>
      </p:sp>
      <p:sp>
        <p:nvSpPr>
          <p:cNvPr id="53" name="ZoneTexte 52">
            <a:extLst>
              <a:ext uri="{FF2B5EF4-FFF2-40B4-BE49-F238E27FC236}">
                <a16:creationId xmlns:a16="http://schemas.microsoft.com/office/drawing/2014/main" id="{E73DD385-2EF6-AC97-75EE-78EFB68336F3}"/>
              </a:ext>
            </a:extLst>
          </p:cNvPr>
          <p:cNvSpPr txBox="1"/>
          <p:nvPr/>
        </p:nvSpPr>
        <p:spPr>
          <a:xfrm>
            <a:off x="8004584" y="4149247"/>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100€*</a:t>
            </a:r>
          </a:p>
        </p:txBody>
      </p:sp>
      <p:sp>
        <p:nvSpPr>
          <p:cNvPr id="54" name="ZoneTexte 53">
            <a:extLst>
              <a:ext uri="{FF2B5EF4-FFF2-40B4-BE49-F238E27FC236}">
                <a16:creationId xmlns:a16="http://schemas.microsoft.com/office/drawing/2014/main" id="{750B6DBD-D14B-176C-6ECC-3E35E717126E}"/>
              </a:ext>
            </a:extLst>
          </p:cNvPr>
          <p:cNvSpPr txBox="1"/>
          <p:nvPr/>
        </p:nvSpPr>
        <p:spPr>
          <a:xfrm>
            <a:off x="7989746" y="3594091"/>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100€</a:t>
            </a:r>
          </a:p>
        </p:txBody>
      </p:sp>
      <p:sp>
        <p:nvSpPr>
          <p:cNvPr id="55" name="ZoneTexte 54">
            <a:extLst>
              <a:ext uri="{FF2B5EF4-FFF2-40B4-BE49-F238E27FC236}">
                <a16:creationId xmlns:a16="http://schemas.microsoft.com/office/drawing/2014/main" id="{9503356E-0218-D795-F0C1-308986F5026D}"/>
              </a:ext>
            </a:extLst>
          </p:cNvPr>
          <p:cNvSpPr txBox="1"/>
          <p:nvPr/>
        </p:nvSpPr>
        <p:spPr>
          <a:xfrm>
            <a:off x="8004584" y="4541133"/>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100€*</a:t>
            </a:r>
          </a:p>
        </p:txBody>
      </p:sp>
      <p:sp>
        <p:nvSpPr>
          <p:cNvPr id="56" name="ZoneTexte 55">
            <a:extLst>
              <a:ext uri="{FF2B5EF4-FFF2-40B4-BE49-F238E27FC236}">
                <a16:creationId xmlns:a16="http://schemas.microsoft.com/office/drawing/2014/main" id="{D0CC26A1-A479-B691-C616-5B1CAAF07345}"/>
              </a:ext>
            </a:extLst>
          </p:cNvPr>
          <p:cNvSpPr txBox="1"/>
          <p:nvPr/>
        </p:nvSpPr>
        <p:spPr>
          <a:xfrm>
            <a:off x="8004584" y="4953645"/>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100€*</a:t>
            </a:r>
          </a:p>
        </p:txBody>
      </p:sp>
      <p:sp>
        <p:nvSpPr>
          <p:cNvPr id="57" name="ZoneTexte 56">
            <a:extLst>
              <a:ext uri="{FF2B5EF4-FFF2-40B4-BE49-F238E27FC236}">
                <a16:creationId xmlns:a16="http://schemas.microsoft.com/office/drawing/2014/main" id="{C106211D-994A-C082-781B-4D2B1B0A2225}"/>
              </a:ext>
            </a:extLst>
          </p:cNvPr>
          <p:cNvSpPr txBox="1"/>
          <p:nvPr/>
        </p:nvSpPr>
        <p:spPr>
          <a:xfrm>
            <a:off x="7997710" y="5373852"/>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100€*</a:t>
            </a:r>
          </a:p>
        </p:txBody>
      </p:sp>
      <p:sp>
        <p:nvSpPr>
          <p:cNvPr id="58" name="ZoneTexte 57">
            <a:extLst>
              <a:ext uri="{FF2B5EF4-FFF2-40B4-BE49-F238E27FC236}">
                <a16:creationId xmlns:a16="http://schemas.microsoft.com/office/drawing/2014/main" id="{688012F7-9B14-ADBD-F145-27435A01FAC6}"/>
              </a:ext>
            </a:extLst>
          </p:cNvPr>
          <p:cNvSpPr txBox="1"/>
          <p:nvPr/>
        </p:nvSpPr>
        <p:spPr>
          <a:xfrm>
            <a:off x="8004586" y="5771021"/>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100€*</a:t>
            </a:r>
          </a:p>
        </p:txBody>
      </p:sp>
      <p:sp>
        <p:nvSpPr>
          <p:cNvPr id="59" name="ZoneTexte 58">
            <a:extLst>
              <a:ext uri="{FF2B5EF4-FFF2-40B4-BE49-F238E27FC236}">
                <a16:creationId xmlns:a16="http://schemas.microsoft.com/office/drawing/2014/main" id="{9C6F2F91-8BBA-6B7F-EFE1-9FDDEB0F5885}"/>
              </a:ext>
            </a:extLst>
          </p:cNvPr>
          <p:cNvSpPr txBox="1"/>
          <p:nvPr/>
        </p:nvSpPr>
        <p:spPr>
          <a:xfrm>
            <a:off x="8004586" y="6169782"/>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100€*</a:t>
            </a:r>
          </a:p>
        </p:txBody>
      </p:sp>
      <p:cxnSp>
        <p:nvCxnSpPr>
          <p:cNvPr id="61" name="Connecteur droit 60">
            <a:extLst>
              <a:ext uri="{FF2B5EF4-FFF2-40B4-BE49-F238E27FC236}">
                <a16:creationId xmlns:a16="http://schemas.microsoft.com/office/drawing/2014/main" id="{E984D89C-99A4-35EC-BDF3-C90BB0413081}"/>
              </a:ext>
            </a:extLst>
          </p:cNvPr>
          <p:cNvCxnSpPr>
            <a:cxnSpLocks/>
          </p:cNvCxnSpPr>
          <p:nvPr/>
        </p:nvCxnSpPr>
        <p:spPr>
          <a:xfrm>
            <a:off x="6647124" y="2216251"/>
            <a:ext cx="0" cy="362087"/>
          </a:xfrm>
          <a:prstGeom prst="line">
            <a:avLst/>
          </a:prstGeom>
          <a:ln>
            <a:solidFill>
              <a:srgbClr val="E4C44E"/>
            </a:solidFill>
          </a:ln>
        </p:spPr>
        <p:style>
          <a:lnRef idx="2">
            <a:schemeClr val="dk1"/>
          </a:lnRef>
          <a:fillRef idx="0">
            <a:schemeClr val="dk1"/>
          </a:fillRef>
          <a:effectRef idx="1">
            <a:schemeClr val="dk1"/>
          </a:effectRef>
          <a:fontRef idx="minor">
            <a:schemeClr val="tx1"/>
          </a:fontRef>
        </p:style>
      </p:cxnSp>
      <p:cxnSp>
        <p:nvCxnSpPr>
          <p:cNvPr id="62" name="Connecteur droit 61">
            <a:extLst>
              <a:ext uri="{FF2B5EF4-FFF2-40B4-BE49-F238E27FC236}">
                <a16:creationId xmlns:a16="http://schemas.microsoft.com/office/drawing/2014/main" id="{1A167AAD-6F43-7C20-FD53-FB1F8AA0EBC2}"/>
              </a:ext>
            </a:extLst>
          </p:cNvPr>
          <p:cNvCxnSpPr>
            <a:cxnSpLocks/>
          </p:cNvCxnSpPr>
          <p:nvPr/>
        </p:nvCxnSpPr>
        <p:spPr>
          <a:xfrm>
            <a:off x="6647124" y="2721381"/>
            <a:ext cx="0" cy="362087"/>
          </a:xfrm>
          <a:prstGeom prst="line">
            <a:avLst/>
          </a:prstGeom>
          <a:ln>
            <a:solidFill>
              <a:srgbClr val="734780"/>
            </a:solidFill>
          </a:ln>
        </p:spPr>
        <p:style>
          <a:lnRef idx="2">
            <a:schemeClr val="dk1"/>
          </a:lnRef>
          <a:fillRef idx="0">
            <a:schemeClr val="dk1"/>
          </a:fillRef>
          <a:effectRef idx="1">
            <a:schemeClr val="dk1"/>
          </a:effectRef>
          <a:fontRef idx="minor">
            <a:schemeClr val="tx1"/>
          </a:fontRef>
        </p:style>
      </p:cxnSp>
      <p:sp>
        <p:nvSpPr>
          <p:cNvPr id="63" name="ZoneTexte 62">
            <a:extLst>
              <a:ext uri="{FF2B5EF4-FFF2-40B4-BE49-F238E27FC236}">
                <a16:creationId xmlns:a16="http://schemas.microsoft.com/office/drawing/2014/main" id="{DB831324-0146-AABB-64E8-9B28192DB5FD}"/>
              </a:ext>
            </a:extLst>
          </p:cNvPr>
          <p:cNvSpPr txBox="1"/>
          <p:nvPr/>
        </p:nvSpPr>
        <p:spPr>
          <a:xfrm>
            <a:off x="6861522" y="3200624"/>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8 150€</a:t>
            </a:r>
          </a:p>
        </p:txBody>
      </p:sp>
      <p:sp>
        <p:nvSpPr>
          <p:cNvPr id="64" name="ZoneTexte 63">
            <a:extLst>
              <a:ext uri="{FF2B5EF4-FFF2-40B4-BE49-F238E27FC236}">
                <a16:creationId xmlns:a16="http://schemas.microsoft.com/office/drawing/2014/main" id="{D5BA2065-BA16-9E06-F7FF-A9764840B785}"/>
              </a:ext>
            </a:extLst>
          </p:cNvPr>
          <p:cNvSpPr txBox="1"/>
          <p:nvPr/>
        </p:nvSpPr>
        <p:spPr>
          <a:xfrm>
            <a:off x="6861522" y="3600881"/>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a:t>
            </a:r>
          </a:p>
        </p:txBody>
      </p:sp>
      <p:sp>
        <p:nvSpPr>
          <p:cNvPr id="65" name="ZoneTexte 64">
            <a:extLst>
              <a:ext uri="{FF2B5EF4-FFF2-40B4-BE49-F238E27FC236}">
                <a16:creationId xmlns:a16="http://schemas.microsoft.com/office/drawing/2014/main" id="{7E58D6C2-7EC5-1C6B-A785-49D993E8B7DC}"/>
              </a:ext>
            </a:extLst>
          </p:cNvPr>
          <p:cNvSpPr txBox="1"/>
          <p:nvPr/>
        </p:nvSpPr>
        <p:spPr>
          <a:xfrm>
            <a:off x="6861522" y="4146045"/>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10 100€</a:t>
            </a:r>
          </a:p>
        </p:txBody>
      </p:sp>
      <p:sp>
        <p:nvSpPr>
          <p:cNvPr id="66" name="ZoneTexte 65">
            <a:extLst>
              <a:ext uri="{FF2B5EF4-FFF2-40B4-BE49-F238E27FC236}">
                <a16:creationId xmlns:a16="http://schemas.microsoft.com/office/drawing/2014/main" id="{B63AEA73-8FB4-B08D-5537-5EE814642E2D}"/>
              </a:ext>
            </a:extLst>
          </p:cNvPr>
          <p:cNvSpPr txBox="1"/>
          <p:nvPr/>
        </p:nvSpPr>
        <p:spPr>
          <a:xfrm>
            <a:off x="6861522" y="4531055"/>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10 100€</a:t>
            </a:r>
          </a:p>
        </p:txBody>
      </p:sp>
      <p:sp>
        <p:nvSpPr>
          <p:cNvPr id="67" name="ZoneTexte 66">
            <a:extLst>
              <a:ext uri="{FF2B5EF4-FFF2-40B4-BE49-F238E27FC236}">
                <a16:creationId xmlns:a16="http://schemas.microsoft.com/office/drawing/2014/main" id="{EB83B78F-953D-8142-6EFE-A9F6553281D6}"/>
              </a:ext>
            </a:extLst>
          </p:cNvPr>
          <p:cNvSpPr txBox="1"/>
          <p:nvPr/>
        </p:nvSpPr>
        <p:spPr>
          <a:xfrm>
            <a:off x="6861522" y="4964191"/>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10 100€</a:t>
            </a:r>
          </a:p>
        </p:txBody>
      </p:sp>
      <p:sp>
        <p:nvSpPr>
          <p:cNvPr id="68" name="ZoneTexte 67">
            <a:extLst>
              <a:ext uri="{FF2B5EF4-FFF2-40B4-BE49-F238E27FC236}">
                <a16:creationId xmlns:a16="http://schemas.microsoft.com/office/drawing/2014/main" id="{BBC9BBE3-E0AE-75EB-F6C4-27995C3E405D}"/>
              </a:ext>
            </a:extLst>
          </p:cNvPr>
          <p:cNvSpPr txBox="1"/>
          <p:nvPr/>
        </p:nvSpPr>
        <p:spPr>
          <a:xfrm>
            <a:off x="6861522" y="5370649"/>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10 100€</a:t>
            </a:r>
          </a:p>
        </p:txBody>
      </p:sp>
      <p:sp>
        <p:nvSpPr>
          <p:cNvPr id="69" name="ZoneTexte 68">
            <a:extLst>
              <a:ext uri="{FF2B5EF4-FFF2-40B4-BE49-F238E27FC236}">
                <a16:creationId xmlns:a16="http://schemas.microsoft.com/office/drawing/2014/main" id="{2D30A454-6100-27E2-9B61-567EA6D0378F}"/>
              </a:ext>
            </a:extLst>
          </p:cNvPr>
          <p:cNvSpPr txBox="1"/>
          <p:nvPr/>
        </p:nvSpPr>
        <p:spPr>
          <a:xfrm>
            <a:off x="6861522" y="5754068"/>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10 100€</a:t>
            </a:r>
          </a:p>
        </p:txBody>
      </p:sp>
      <p:sp>
        <p:nvSpPr>
          <p:cNvPr id="70" name="ZoneTexte 69">
            <a:extLst>
              <a:ext uri="{FF2B5EF4-FFF2-40B4-BE49-F238E27FC236}">
                <a16:creationId xmlns:a16="http://schemas.microsoft.com/office/drawing/2014/main" id="{774910A1-14AB-DE9C-5871-000ADCCB6872}"/>
              </a:ext>
            </a:extLst>
          </p:cNvPr>
          <p:cNvSpPr txBox="1"/>
          <p:nvPr/>
        </p:nvSpPr>
        <p:spPr>
          <a:xfrm>
            <a:off x="6861522" y="6166579"/>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10 100€</a:t>
            </a:r>
          </a:p>
        </p:txBody>
      </p:sp>
      <p:sp>
        <p:nvSpPr>
          <p:cNvPr id="72" name="ZoneTexte 71">
            <a:extLst>
              <a:ext uri="{FF2B5EF4-FFF2-40B4-BE49-F238E27FC236}">
                <a16:creationId xmlns:a16="http://schemas.microsoft.com/office/drawing/2014/main" id="{150CB337-8310-0402-440F-52A1F77273B7}"/>
              </a:ext>
            </a:extLst>
          </p:cNvPr>
          <p:cNvSpPr txBox="1"/>
          <p:nvPr/>
        </p:nvSpPr>
        <p:spPr>
          <a:xfrm>
            <a:off x="6861522" y="2785078"/>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a:t>
            </a:r>
          </a:p>
        </p:txBody>
      </p:sp>
      <p:sp>
        <p:nvSpPr>
          <p:cNvPr id="73" name="ZoneTexte 72">
            <a:extLst>
              <a:ext uri="{FF2B5EF4-FFF2-40B4-BE49-F238E27FC236}">
                <a16:creationId xmlns:a16="http://schemas.microsoft.com/office/drawing/2014/main" id="{F5FC8837-649E-71C2-6A55-546BF5E92661}"/>
              </a:ext>
            </a:extLst>
          </p:cNvPr>
          <p:cNvSpPr txBox="1"/>
          <p:nvPr/>
        </p:nvSpPr>
        <p:spPr>
          <a:xfrm>
            <a:off x="6861522" y="2267647"/>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a:t>
            </a:r>
          </a:p>
        </p:txBody>
      </p:sp>
      <p:cxnSp>
        <p:nvCxnSpPr>
          <p:cNvPr id="74" name="Connecteur droit 73">
            <a:extLst>
              <a:ext uri="{FF2B5EF4-FFF2-40B4-BE49-F238E27FC236}">
                <a16:creationId xmlns:a16="http://schemas.microsoft.com/office/drawing/2014/main" id="{2B5AB32F-04FE-247A-17E0-336EE5349C73}"/>
              </a:ext>
            </a:extLst>
          </p:cNvPr>
          <p:cNvCxnSpPr>
            <a:cxnSpLocks/>
          </p:cNvCxnSpPr>
          <p:nvPr/>
        </p:nvCxnSpPr>
        <p:spPr>
          <a:xfrm>
            <a:off x="6647124" y="3144498"/>
            <a:ext cx="0" cy="362087"/>
          </a:xfrm>
          <a:prstGeom prst="line">
            <a:avLst/>
          </a:prstGeom>
          <a:ln>
            <a:solidFill>
              <a:srgbClr val="734780"/>
            </a:solidFill>
          </a:ln>
        </p:spPr>
        <p:style>
          <a:lnRef idx="2">
            <a:schemeClr val="dk1"/>
          </a:lnRef>
          <a:fillRef idx="0">
            <a:schemeClr val="dk1"/>
          </a:fillRef>
          <a:effectRef idx="1">
            <a:schemeClr val="dk1"/>
          </a:effectRef>
          <a:fontRef idx="minor">
            <a:schemeClr val="tx1"/>
          </a:fontRef>
        </p:style>
      </p:cxnSp>
      <p:cxnSp>
        <p:nvCxnSpPr>
          <p:cNvPr id="75" name="Connecteur droit 74">
            <a:extLst>
              <a:ext uri="{FF2B5EF4-FFF2-40B4-BE49-F238E27FC236}">
                <a16:creationId xmlns:a16="http://schemas.microsoft.com/office/drawing/2014/main" id="{F021D944-6C9E-D862-F2DF-5075ED00EF1B}"/>
              </a:ext>
            </a:extLst>
          </p:cNvPr>
          <p:cNvCxnSpPr>
            <a:cxnSpLocks/>
          </p:cNvCxnSpPr>
          <p:nvPr/>
        </p:nvCxnSpPr>
        <p:spPr>
          <a:xfrm>
            <a:off x="6647124" y="3537875"/>
            <a:ext cx="0" cy="362087"/>
          </a:xfrm>
          <a:prstGeom prst="line">
            <a:avLst/>
          </a:prstGeom>
          <a:ln>
            <a:solidFill>
              <a:srgbClr val="734780"/>
            </a:solidFill>
          </a:ln>
        </p:spPr>
        <p:style>
          <a:lnRef idx="2">
            <a:schemeClr val="dk1"/>
          </a:lnRef>
          <a:fillRef idx="0">
            <a:schemeClr val="dk1"/>
          </a:fillRef>
          <a:effectRef idx="1">
            <a:schemeClr val="dk1"/>
          </a:effectRef>
          <a:fontRef idx="minor">
            <a:schemeClr val="tx1"/>
          </a:fontRef>
        </p:style>
      </p:cxnSp>
      <p:cxnSp>
        <p:nvCxnSpPr>
          <p:cNvPr id="76" name="Connecteur droit 75">
            <a:extLst>
              <a:ext uri="{FF2B5EF4-FFF2-40B4-BE49-F238E27FC236}">
                <a16:creationId xmlns:a16="http://schemas.microsoft.com/office/drawing/2014/main" id="{05433706-846A-081C-20D2-3C30DA9AE0E8}"/>
              </a:ext>
            </a:extLst>
          </p:cNvPr>
          <p:cNvCxnSpPr>
            <a:cxnSpLocks/>
          </p:cNvCxnSpPr>
          <p:nvPr/>
        </p:nvCxnSpPr>
        <p:spPr>
          <a:xfrm>
            <a:off x="6647124" y="4083835"/>
            <a:ext cx="0" cy="362087"/>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cxnSp>
        <p:nvCxnSpPr>
          <p:cNvPr id="77" name="Connecteur droit 76">
            <a:extLst>
              <a:ext uri="{FF2B5EF4-FFF2-40B4-BE49-F238E27FC236}">
                <a16:creationId xmlns:a16="http://schemas.microsoft.com/office/drawing/2014/main" id="{A9C905D7-B31C-20DF-6A37-1F82A83E4DFD}"/>
              </a:ext>
            </a:extLst>
          </p:cNvPr>
          <p:cNvCxnSpPr>
            <a:cxnSpLocks/>
          </p:cNvCxnSpPr>
          <p:nvPr/>
        </p:nvCxnSpPr>
        <p:spPr>
          <a:xfrm flipH="1">
            <a:off x="6645073" y="4497981"/>
            <a:ext cx="4102" cy="249639"/>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cxnSp>
        <p:nvCxnSpPr>
          <p:cNvPr id="78" name="Connecteur droit 77">
            <a:extLst>
              <a:ext uri="{FF2B5EF4-FFF2-40B4-BE49-F238E27FC236}">
                <a16:creationId xmlns:a16="http://schemas.microsoft.com/office/drawing/2014/main" id="{EAF59CA0-C09D-B9EB-855B-B0F33D5AB167}"/>
              </a:ext>
            </a:extLst>
          </p:cNvPr>
          <p:cNvCxnSpPr>
            <a:cxnSpLocks/>
          </p:cNvCxnSpPr>
          <p:nvPr/>
        </p:nvCxnSpPr>
        <p:spPr>
          <a:xfrm>
            <a:off x="6647124" y="4912126"/>
            <a:ext cx="0" cy="362087"/>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cxnSp>
        <p:nvCxnSpPr>
          <p:cNvPr id="79" name="Connecteur droit 78">
            <a:extLst>
              <a:ext uri="{FF2B5EF4-FFF2-40B4-BE49-F238E27FC236}">
                <a16:creationId xmlns:a16="http://schemas.microsoft.com/office/drawing/2014/main" id="{4D6AFFE1-084D-E135-9911-3068474B86E0}"/>
              </a:ext>
            </a:extLst>
          </p:cNvPr>
          <p:cNvCxnSpPr>
            <a:cxnSpLocks/>
          </p:cNvCxnSpPr>
          <p:nvPr/>
        </p:nvCxnSpPr>
        <p:spPr>
          <a:xfrm>
            <a:off x="6647124" y="5305306"/>
            <a:ext cx="0" cy="362087"/>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cxnSp>
        <p:nvCxnSpPr>
          <p:cNvPr id="80" name="Connecteur droit 79">
            <a:extLst>
              <a:ext uri="{FF2B5EF4-FFF2-40B4-BE49-F238E27FC236}">
                <a16:creationId xmlns:a16="http://schemas.microsoft.com/office/drawing/2014/main" id="{B449D7D8-D316-994A-356C-574FA8BCD2EC}"/>
              </a:ext>
            </a:extLst>
          </p:cNvPr>
          <p:cNvCxnSpPr>
            <a:cxnSpLocks/>
          </p:cNvCxnSpPr>
          <p:nvPr/>
        </p:nvCxnSpPr>
        <p:spPr>
          <a:xfrm>
            <a:off x="6647124" y="5719452"/>
            <a:ext cx="0" cy="362087"/>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cxnSp>
        <p:nvCxnSpPr>
          <p:cNvPr id="81" name="Connecteur droit 80">
            <a:extLst>
              <a:ext uri="{FF2B5EF4-FFF2-40B4-BE49-F238E27FC236}">
                <a16:creationId xmlns:a16="http://schemas.microsoft.com/office/drawing/2014/main" id="{C823ABE7-5F2C-7DC3-1906-74ACB3576AB4}"/>
              </a:ext>
            </a:extLst>
          </p:cNvPr>
          <p:cNvCxnSpPr>
            <a:cxnSpLocks/>
          </p:cNvCxnSpPr>
          <p:nvPr/>
        </p:nvCxnSpPr>
        <p:spPr>
          <a:xfrm>
            <a:off x="6647124" y="6108994"/>
            <a:ext cx="0" cy="362087"/>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cxnSp>
        <p:nvCxnSpPr>
          <p:cNvPr id="83" name="Connecteur droit 82">
            <a:extLst>
              <a:ext uri="{FF2B5EF4-FFF2-40B4-BE49-F238E27FC236}">
                <a16:creationId xmlns:a16="http://schemas.microsoft.com/office/drawing/2014/main" id="{FA633DC5-C9AB-5284-8AE1-B889DB561592}"/>
              </a:ext>
            </a:extLst>
          </p:cNvPr>
          <p:cNvCxnSpPr>
            <a:cxnSpLocks/>
          </p:cNvCxnSpPr>
          <p:nvPr/>
        </p:nvCxnSpPr>
        <p:spPr>
          <a:xfrm>
            <a:off x="7785035" y="2206203"/>
            <a:ext cx="0" cy="362087"/>
          </a:xfrm>
          <a:prstGeom prst="line">
            <a:avLst/>
          </a:prstGeom>
          <a:ln>
            <a:solidFill>
              <a:srgbClr val="E4C44E"/>
            </a:solidFill>
          </a:ln>
        </p:spPr>
        <p:style>
          <a:lnRef idx="2">
            <a:schemeClr val="dk1"/>
          </a:lnRef>
          <a:fillRef idx="0">
            <a:schemeClr val="dk1"/>
          </a:fillRef>
          <a:effectRef idx="1">
            <a:schemeClr val="dk1"/>
          </a:effectRef>
          <a:fontRef idx="minor">
            <a:schemeClr val="tx1"/>
          </a:fontRef>
        </p:style>
      </p:cxnSp>
      <p:cxnSp>
        <p:nvCxnSpPr>
          <p:cNvPr id="84" name="Connecteur droit 83">
            <a:extLst>
              <a:ext uri="{FF2B5EF4-FFF2-40B4-BE49-F238E27FC236}">
                <a16:creationId xmlns:a16="http://schemas.microsoft.com/office/drawing/2014/main" id="{0CD86C52-F2D2-A650-2405-96BE1CA46238}"/>
              </a:ext>
            </a:extLst>
          </p:cNvPr>
          <p:cNvCxnSpPr>
            <a:cxnSpLocks/>
          </p:cNvCxnSpPr>
          <p:nvPr/>
        </p:nvCxnSpPr>
        <p:spPr>
          <a:xfrm>
            <a:off x="7785035" y="2711333"/>
            <a:ext cx="0" cy="362087"/>
          </a:xfrm>
          <a:prstGeom prst="line">
            <a:avLst/>
          </a:prstGeom>
          <a:ln>
            <a:solidFill>
              <a:srgbClr val="734780"/>
            </a:solidFill>
          </a:ln>
        </p:spPr>
        <p:style>
          <a:lnRef idx="2">
            <a:schemeClr val="dk1"/>
          </a:lnRef>
          <a:fillRef idx="0">
            <a:schemeClr val="dk1"/>
          </a:fillRef>
          <a:effectRef idx="1">
            <a:schemeClr val="dk1"/>
          </a:effectRef>
          <a:fontRef idx="minor">
            <a:schemeClr val="tx1"/>
          </a:fontRef>
        </p:style>
      </p:cxnSp>
      <p:cxnSp>
        <p:nvCxnSpPr>
          <p:cNvPr id="85" name="Connecteur droit 84">
            <a:extLst>
              <a:ext uri="{FF2B5EF4-FFF2-40B4-BE49-F238E27FC236}">
                <a16:creationId xmlns:a16="http://schemas.microsoft.com/office/drawing/2014/main" id="{3C97CE07-0504-21CE-CF08-CD8538BDEE46}"/>
              </a:ext>
            </a:extLst>
          </p:cNvPr>
          <p:cNvCxnSpPr>
            <a:cxnSpLocks/>
          </p:cNvCxnSpPr>
          <p:nvPr/>
        </p:nvCxnSpPr>
        <p:spPr>
          <a:xfrm>
            <a:off x="7785035" y="3134450"/>
            <a:ext cx="0" cy="362087"/>
          </a:xfrm>
          <a:prstGeom prst="line">
            <a:avLst/>
          </a:prstGeom>
          <a:ln>
            <a:solidFill>
              <a:srgbClr val="734780"/>
            </a:solidFill>
          </a:ln>
        </p:spPr>
        <p:style>
          <a:lnRef idx="2">
            <a:schemeClr val="dk1"/>
          </a:lnRef>
          <a:fillRef idx="0">
            <a:schemeClr val="dk1"/>
          </a:fillRef>
          <a:effectRef idx="1">
            <a:schemeClr val="dk1"/>
          </a:effectRef>
          <a:fontRef idx="minor">
            <a:schemeClr val="tx1"/>
          </a:fontRef>
        </p:style>
      </p:cxnSp>
      <p:cxnSp>
        <p:nvCxnSpPr>
          <p:cNvPr id="86" name="Connecteur droit 85">
            <a:extLst>
              <a:ext uri="{FF2B5EF4-FFF2-40B4-BE49-F238E27FC236}">
                <a16:creationId xmlns:a16="http://schemas.microsoft.com/office/drawing/2014/main" id="{180A47E7-4448-B558-D182-3BA529CD73E3}"/>
              </a:ext>
            </a:extLst>
          </p:cNvPr>
          <p:cNvCxnSpPr>
            <a:cxnSpLocks/>
          </p:cNvCxnSpPr>
          <p:nvPr/>
        </p:nvCxnSpPr>
        <p:spPr>
          <a:xfrm>
            <a:off x="7785035" y="3527827"/>
            <a:ext cx="0" cy="362087"/>
          </a:xfrm>
          <a:prstGeom prst="line">
            <a:avLst/>
          </a:prstGeom>
          <a:ln>
            <a:solidFill>
              <a:srgbClr val="734780"/>
            </a:solidFill>
          </a:ln>
        </p:spPr>
        <p:style>
          <a:lnRef idx="2">
            <a:schemeClr val="dk1"/>
          </a:lnRef>
          <a:fillRef idx="0">
            <a:schemeClr val="dk1"/>
          </a:fillRef>
          <a:effectRef idx="1">
            <a:schemeClr val="dk1"/>
          </a:effectRef>
          <a:fontRef idx="minor">
            <a:schemeClr val="tx1"/>
          </a:fontRef>
        </p:style>
      </p:cxnSp>
      <p:cxnSp>
        <p:nvCxnSpPr>
          <p:cNvPr id="87" name="Connecteur droit 86">
            <a:extLst>
              <a:ext uri="{FF2B5EF4-FFF2-40B4-BE49-F238E27FC236}">
                <a16:creationId xmlns:a16="http://schemas.microsoft.com/office/drawing/2014/main" id="{B8177768-9CDA-4642-E9B4-E4CA02C67A55}"/>
              </a:ext>
            </a:extLst>
          </p:cNvPr>
          <p:cNvCxnSpPr>
            <a:cxnSpLocks/>
          </p:cNvCxnSpPr>
          <p:nvPr/>
        </p:nvCxnSpPr>
        <p:spPr>
          <a:xfrm>
            <a:off x="7785035" y="4073787"/>
            <a:ext cx="0" cy="362087"/>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cxnSp>
        <p:nvCxnSpPr>
          <p:cNvPr id="88" name="Connecteur droit 87">
            <a:extLst>
              <a:ext uri="{FF2B5EF4-FFF2-40B4-BE49-F238E27FC236}">
                <a16:creationId xmlns:a16="http://schemas.microsoft.com/office/drawing/2014/main" id="{F290256A-D85D-9E16-36EE-A9DF7FC5CC28}"/>
              </a:ext>
            </a:extLst>
          </p:cNvPr>
          <p:cNvCxnSpPr>
            <a:cxnSpLocks/>
          </p:cNvCxnSpPr>
          <p:nvPr/>
        </p:nvCxnSpPr>
        <p:spPr>
          <a:xfrm flipH="1">
            <a:off x="7782984" y="4487933"/>
            <a:ext cx="4102" cy="249639"/>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cxnSp>
        <p:nvCxnSpPr>
          <p:cNvPr id="89" name="Connecteur droit 88">
            <a:extLst>
              <a:ext uri="{FF2B5EF4-FFF2-40B4-BE49-F238E27FC236}">
                <a16:creationId xmlns:a16="http://schemas.microsoft.com/office/drawing/2014/main" id="{BA721849-391B-DCCA-8F86-2900580737CF}"/>
              </a:ext>
            </a:extLst>
          </p:cNvPr>
          <p:cNvCxnSpPr>
            <a:cxnSpLocks/>
          </p:cNvCxnSpPr>
          <p:nvPr/>
        </p:nvCxnSpPr>
        <p:spPr>
          <a:xfrm>
            <a:off x="7785035" y="4902078"/>
            <a:ext cx="0" cy="362087"/>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cxnSp>
        <p:nvCxnSpPr>
          <p:cNvPr id="90" name="Connecteur droit 89">
            <a:extLst>
              <a:ext uri="{FF2B5EF4-FFF2-40B4-BE49-F238E27FC236}">
                <a16:creationId xmlns:a16="http://schemas.microsoft.com/office/drawing/2014/main" id="{F6847FD5-0C80-1152-01B8-B9C82B10D797}"/>
              </a:ext>
            </a:extLst>
          </p:cNvPr>
          <p:cNvCxnSpPr>
            <a:cxnSpLocks/>
          </p:cNvCxnSpPr>
          <p:nvPr/>
        </p:nvCxnSpPr>
        <p:spPr>
          <a:xfrm>
            <a:off x="7785035" y="5295258"/>
            <a:ext cx="0" cy="362087"/>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cxnSp>
        <p:nvCxnSpPr>
          <p:cNvPr id="91" name="Connecteur droit 90">
            <a:extLst>
              <a:ext uri="{FF2B5EF4-FFF2-40B4-BE49-F238E27FC236}">
                <a16:creationId xmlns:a16="http://schemas.microsoft.com/office/drawing/2014/main" id="{6098CA45-B35A-F9EE-C86D-959048A1C643}"/>
              </a:ext>
            </a:extLst>
          </p:cNvPr>
          <p:cNvCxnSpPr>
            <a:cxnSpLocks/>
          </p:cNvCxnSpPr>
          <p:nvPr/>
        </p:nvCxnSpPr>
        <p:spPr>
          <a:xfrm>
            <a:off x="7785035" y="5709404"/>
            <a:ext cx="0" cy="362087"/>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cxnSp>
        <p:nvCxnSpPr>
          <p:cNvPr id="92" name="Connecteur droit 91">
            <a:extLst>
              <a:ext uri="{FF2B5EF4-FFF2-40B4-BE49-F238E27FC236}">
                <a16:creationId xmlns:a16="http://schemas.microsoft.com/office/drawing/2014/main" id="{E91075B1-DAE5-6460-745C-87B0B1014CC1}"/>
              </a:ext>
            </a:extLst>
          </p:cNvPr>
          <p:cNvCxnSpPr>
            <a:cxnSpLocks/>
          </p:cNvCxnSpPr>
          <p:nvPr/>
        </p:nvCxnSpPr>
        <p:spPr>
          <a:xfrm>
            <a:off x="7785035" y="6098946"/>
            <a:ext cx="0" cy="362087"/>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cxnSp>
        <p:nvCxnSpPr>
          <p:cNvPr id="94" name="Connecteur droit 93">
            <a:extLst>
              <a:ext uri="{FF2B5EF4-FFF2-40B4-BE49-F238E27FC236}">
                <a16:creationId xmlns:a16="http://schemas.microsoft.com/office/drawing/2014/main" id="{C292A713-5D4F-8C98-E8D4-EDB4C9E31D6F}"/>
              </a:ext>
            </a:extLst>
          </p:cNvPr>
          <p:cNvCxnSpPr>
            <a:cxnSpLocks/>
          </p:cNvCxnSpPr>
          <p:nvPr/>
        </p:nvCxnSpPr>
        <p:spPr>
          <a:xfrm>
            <a:off x="8908389" y="2220352"/>
            <a:ext cx="0" cy="362087"/>
          </a:xfrm>
          <a:prstGeom prst="line">
            <a:avLst/>
          </a:prstGeom>
          <a:ln>
            <a:solidFill>
              <a:srgbClr val="E4C44E"/>
            </a:solidFill>
          </a:ln>
        </p:spPr>
        <p:style>
          <a:lnRef idx="2">
            <a:schemeClr val="dk1"/>
          </a:lnRef>
          <a:fillRef idx="0">
            <a:schemeClr val="dk1"/>
          </a:fillRef>
          <a:effectRef idx="1">
            <a:schemeClr val="dk1"/>
          </a:effectRef>
          <a:fontRef idx="minor">
            <a:schemeClr val="tx1"/>
          </a:fontRef>
        </p:style>
      </p:cxnSp>
      <p:cxnSp>
        <p:nvCxnSpPr>
          <p:cNvPr id="95" name="Connecteur droit 94">
            <a:extLst>
              <a:ext uri="{FF2B5EF4-FFF2-40B4-BE49-F238E27FC236}">
                <a16:creationId xmlns:a16="http://schemas.microsoft.com/office/drawing/2014/main" id="{7CB5258B-8ABA-6C4F-49B7-ED00AB77609D}"/>
              </a:ext>
            </a:extLst>
          </p:cNvPr>
          <p:cNvCxnSpPr>
            <a:cxnSpLocks/>
          </p:cNvCxnSpPr>
          <p:nvPr/>
        </p:nvCxnSpPr>
        <p:spPr>
          <a:xfrm>
            <a:off x="8908389" y="2725482"/>
            <a:ext cx="0" cy="362087"/>
          </a:xfrm>
          <a:prstGeom prst="line">
            <a:avLst/>
          </a:prstGeom>
          <a:ln>
            <a:solidFill>
              <a:srgbClr val="734780"/>
            </a:solidFill>
          </a:ln>
        </p:spPr>
        <p:style>
          <a:lnRef idx="2">
            <a:schemeClr val="dk1"/>
          </a:lnRef>
          <a:fillRef idx="0">
            <a:schemeClr val="dk1"/>
          </a:fillRef>
          <a:effectRef idx="1">
            <a:schemeClr val="dk1"/>
          </a:effectRef>
          <a:fontRef idx="minor">
            <a:schemeClr val="tx1"/>
          </a:fontRef>
        </p:style>
      </p:cxnSp>
      <p:cxnSp>
        <p:nvCxnSpPr>
          <p:cNvPr id="96" name="Connecteur droit 95">
            <a:extLst>
              <a:ext uri="{FF2B5EF4-FFF2-40B4-BE49-F238E27FC236}">
                <a16:creationId xmlns:a16="http://schemas.microsoft.com/office/drawing/2014/main" id="{ABAE0746-FC27-C1C6-9FDD-86A8CF0E0F8E}"/>
              </a:ext>
            </a:extLst>
          </p:cNvPr>
          <p:cNvCxnSpPr>
            <a:cxnSpLocks/>
          </p:cNvCxnSpPr>
          <p:nvPr/>
        </p:nvCxnSpPr>
        <p:spPr>
          <a:xfrm>
            <a:off x="8908389" y="3148599"/>
            <a:ext cx="0" cy="362087"/>
          </a:xfrm>
          <a:prstGeom prst="line">
            <a:avLst/>
          </a:prstGeom>
          <a:ln>
            <a:solidFill>
              <a:srgbClr val="734780"/>
            </a:solidFill>
          </a:ln>
        </p:spPr>
        <p:style>
          <a:lnRef idx="2">
            <a:schemeClr val="dk1"/>
          </a:lnRef>
          <a:fillRef idx="0">
            <a:schemeClr val="dk1"/>
          </a:fillRef>
          <a:effectRef idx="1">
            <a:schemeClr val="dk1"/>
          </a:effectRef>
          <a:fontRef idx="minor">
            <a:schemeClr val="tx1"/>
          </a:fontRef>
        </p:style>
      </p:cxnSp>
      <p:cxnSp>
        <p:nvCxnSpPr>
          <p:cNvPr id="97" name="Connecteur droit 96">
            <a:extLst>
              <a:ext uri="{FF2B5EF4-FFF2-40B4-BE49-F238E27FC236}">
                <a16:creationId xmlns:a16="http://schemas.microsoft.com/office/drawing/2014/main" id="{8FCD9BC3-A031-3272-6B4D-D06DF8C9DDF6}"/>
              </a:ext>
            </a:extLst>
          </p:cNvPr>
          <p:cNvCxnSpPr>
            <a:cxnSpLocks/>
          </p:cNvCxnSpPr>
          <p:nvPr/>
        </p:nvCxnSpPr>
        <p:spPr>
          <a:xfrm>
            <a:off x="8908389" y="3541976"/>
            <a:ext cx="0" cy="362087"/>
          </a:xfrm>
          <a:prstGeom prst="line">
            <a:avLst/>
          </a:prstGeom>
          <a:ln>
            <a:solidFill>
              <a:srgbClr val="734780"/>
            </a:solidFill>
          </a:ln>
        </p:spPr>
        <p:style>
          <a:lnRef idx="2">
            <a:schemeClr val="dk1"/>
          </a:lnRef>
          <a:fillRef idx="0">
            <a:schemeClr val="dk1"/>
          </a:fillRef>
          <a:effectRef idx="1">
            <a:schemeClr val="dk1"/>
          </a:effectRef>
          <a:fontRef idx="minor">
            <a:schemeClr val="tx1"/>
          </a:fontRef>
        </p:style>
      </p:cxnSp>
      <p:cxnSp>
        <p:nvCxnSpPr>
          <p:cNvPr id="98" name="Connecteur droit 97">
            <a:extLst>
              <a:ext uri="{FF2B5EF4-FFF2-40B4-BE49-F238E27FC236}">
                <a16:creationId xmlns:a16="http://schemas.microsoft.com/office/drawing/2014/main" id="{7C1F5C93-2739-CEDC-30A4-223F0D4B9587}"/>
              </a:ext>
            </a:extLst>
          </p:cNvPr>
          <p:cNvCxnSpPr>
            <a:cxnSpLocks/>
          </p:cNvCxnSpPr>
          <p:nvPr/>
        </p:nvCxnSpPr>
        <p:spPr>
          <a:xfrm>
            <a:off x="8908389" y="4087936"/>
            <a:ext cx="0" cy="362087"/>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cxnSp>
        <p:nvCxnSpPr>
          <p:cNvPr id="99" name="Connecteur droit 98">
            <a:extLst>
              <a:ext uri="{FF2B5EF4-FFF2-40B4-BE49-F238E27FC236}">
                <a16:creationId xmlns:a16="http://schemas.microsoft.com/office/drawing/2014/main" id="{F56C843A-AE63-A781-CB74-240DD4FCA008}"/>
              </a:ext>
            </a:extLst>
          </p:cNvPr>
          <p:cNvCxnSpPr>
            <a:cxnSpLocks/>
          </p:cNvCxnSpPr>
          <p:nvPr/>
        </p:nvCxnSpPr>
        <p:spPr>
          <a:xfrm flipH="1">
            <a:off x="8906338" y="4502082"/>
            <a:ext cx="4102" cy="249639"/>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cxnSp>
        <p:nvCxnSpPr>
          <p:cNvPr id="100" name="Connecteur droit 99">
            <a:extLst>
              <a:ext uri="{FF2B5EF4-FFF2-40B4-BE49-F238E27FC236}">
                <a16:creationId xmlns:a16="http://schemas.microsoft.com/office/drawing/2014/main" id="{C823DF7E-281B-7079-6225-0EF66395222B}"/>
              </a:ext>
            </a:extLst>
          </p:cNvPr>
          <p:cNvCxnSpPr>
            <a:cxnSpLocks/>
          </p:cNvCxnSpPr>
          <p:nvPr/>
        </p:nvCxnSpPr>
        <p:spPr>
          <a:xfrm>
            <a:off x="8908389" y="4916227"/>
            <a:ext cx="0" cy="362087"/>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cxnSp>
        <p:nvCxnSpPr>
          <p:cNvPr id="101" name="Connecteur droit 100">
            <a:extLst>
              <a:ext uri="{FF2B5EF4-FFF2-40B4-BE49-F238E27FC236}">
                <a16:creationId xmlns:a16="http://schemas.microsoft.com/office/drawing/2014/main" id="{14D5DE43-7160-4BAC-9514-7EC82614F766}"/>
              </a:ext>
            </a:extLst>
          </p:cNvPr>
          <p:cNvCxnSpPr>
            <a:cxnSpLocks/>
          </p:cNvCxnSpPr>
          <p:nvPr/>
        </p:nvCxnSpPr>
        <p:spPr>
          <a:xfrm>
            <a:off x="8908389" y="5309407"/>
            <a:ext cx="0" cy="362087"/>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cxnSp>
        <p:nvCxnSpPr>
          <p:cNvPr id="102" name="Connecteur droit 101">
            <a:extLst>
              <a:ext uri="{FF2B5EF4-FFF2-40B4-BE49-F238E27FC236}">
                <a16:creationId xmlns:a16="http://schemas.microsoft.com/office/drawing/2014/main" id="{EC7E8BDD-FFED-58FA-D083-076401BF0F3B}"/>
              </a:ext>
            </a:extLst>
          </p:cNvPr>
          <p:cNvCxnSpPr>
            <a:cxnSpLocks/>
          </p:cNvCxnSpPr>
          <p:nvPr/>
        </p:nvCxnSpPr>
        <p:spPr>
          <a:xfrm>
            <a:off x="8908389" y="5723553"/>
            <a:ext cx="0" cy="362087"/>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cxnSp>
        <p:nvCxnSpPr>
          <p:cNvPr id="103" name="Connecteur droit 102">
            <a:extLst>
              <a:ext uri="{FF2B5EF4-FFF2-40B4-BE49-F238E27FC236}">
                <a16:creationId xmlns:a16="http://schemas.microsoft.com/office/drawing/2014/main" id="{68FFEC4D-0EA4-56C6-5902-12ADD5179F13}"/>
              </a:ext>
            </a:extLst>
          </p:cNvPr>
          <p:cNvCxnSpPr>
            <a:cxnSpLocks/>
          </p:cNvCxnSpPr>
          <p:nvPr/>
        </p:nvCxnSpPr>
        <p:spPr>
          <a:xfrm>
            <a:off x="8908389" y="6113095"/>
            <a:ext cx="0" cy="362087"/>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sp>
        <p:nvSpPr>
          <p:cNvPr id="105" name="ZoneTexte 104">
            <a:extLst>
              <a:ext uri="{FF2B5EF4-FFF2-40B4-BE49-F238E27FC236}">
                <a16:creationId xmlns:a16="http://schemas.microsoft.com/office/drawing/2014/main" id="{B2D654C4-EB36-F473-B439-54D3C6846033}"/>
              </a:ext>
            </a:extLst>
          </p:cNvPr>
          <p:cNvSpPr txBox="1"/>
          <p:nvPr/>
        </p:nvSpPr>
        <p:spPr>
          <a:xfrm>
            <a:off x="3453229" y="6970395"/>
            <a:ext cx="6966912" cy="246221"/>
          </a:xfrm>
          <a:prstGeom prst="rect">
            <a:avLst/>
          </a:prstGeom>
          <a:noFill/>
        </p:spPr>
        <p:txBody>
          <a:bodyPr wrap="square" rtlCol="0">
            <a:spAutoFit/>
          </a:bodyPr>
          <a:lstStyle/>
          <a:p>
            <a:r>
              <a:rPr lang="fr-FR" sz="1000" dirty="0">
                <a:solidFill>
                  <a:schemeClr val="bg1"/>
                </a:solidFill>
                <a:latin typeface="Futura Medium" panose="020B0602020204020303" pitchFamily="34" charset="-79"/>
                <a:cs typeface="Futura Medium" panose="020B0602020204020303" pitchFamily="34" charset="-79"/>
              </a:rPr>
              <a:t>* Ces frais ne s’appliquent pas </a:t>
            </a:r>
            <a:r>
              <a:rPr lang="fr-FR" sz="1000" dirty="0">
                <a:solidFill>
                  <a:schemeClr val="bg1"/>
                </a:solidFill>
                <a:cs typeface="Futura Medium" panose="020B0602020204020303" pitchFamily="34" charset="-79"/>
              </a:rPr>
              <a:t>dans</a:t>
            </a:r>
            <a:r>
              <a:rPr lang="fr-FR" sz="1000" dirty="0">
                <a:solidFill>
                  <a:schemeClr val="bg1"/>
                </a:solidFill>
                <a:latin typeface="Futura Medium" panose="020B0602020204020303" pitchFamily="34" charset="-79"/>
                <a:cs typeface="Futura Medium" panose="020B0602020204020303" pitchFamily="34" charset="-79"/>
              </a:rPr>
              <a:t> le cadre de l’alternance (apprentissage &amp; contrats de professionnalisation)</a:t>
            </a:r>
          </a:p>
        </p:txBody>
      </p:sp>
      <p:sp>
        <p:nvSpPr>
          <p:cNvPr id="106" name="Rectangle 105">
            <a:extLst>
              <a:ext uri="{FF2B5EF4-FFF2-40B4-BE49-F238E27FC236}">
                <a16:creationId xmlns:a16="http://schemas.microsoft.com/office/drawing/2014/main" id="{C6CC7E65-B9B1-5CC8-3D4C-4853E22F1642}"/>
              </a:ext>
            </a:extLst>
          </p:cNvPr>
          <p:cNvSpPr/>
          <p:nvPr/>
        </p:nvSpPr>
        <p:spPr>
          <a:xfrm>
            <a:off x="8789787" y="1597051"/>
            <a:ext cx="1010120" cy="594518"/>
          </a:xfrm>
          <a:prstGeom prst="rect">
            <a:avLst/>
          </a:prstGeom>
          <a:solidFill>
            <a:srgbClr val="163B56"/>
          </a:solidFill>
          <a:ln>
            <a:noFill/>
          </a:ln>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fr-FR" sz="2000">
              <a:solidFill>
                <a:schemeClr val="bg1"/>
              </a:solidFill>
            </a:endParaRPr>
          </a:p>
        </p:txBody>
      </p:sp>
      <p:sp>
        <p:nvSpPr>
          <p:cNvPr id="107" name="ZoneTexte 106">
            <a:extLst>
              <a:ext uri="{FF2B5EF4-FFF2-40B4-BE49-F238E27FC236}">
                <a16:creationId xmlns:a16="http://schemas.microsoft.com/office/drawing/2014/main" id="{EFDDC7B6-7DF0-6421-FBCB-28E61D0983D8}"/>
              </a:ext>
            </a:extLst>
          </p:cNvPr>
          <p:cNvSpPr txBox="1"/>
          <p:nvPr/>
        </p:nvSpPr>
        <p:spPr>
          <a:xfrm>
            <a:off x="8706707" y="1502653"/>
            <a:ext cx="1456112" cy="677108"/>
          </a:xfrm>
          <a:prstGeom prst="rect">
            <a:avLst/>
          </a:prstGeom>
          <a:noFill/>
        </p:spPr>
        <p:txBody>
          <a:bodyPr wrap="square" rtlCol="0">
            <a:spAutoFit/>
          </a:bodyPr>
          <a:lstStyle/>
          <a:p>
            <a:pPr algn="ctr"/>
            <a:r>
              <a:rPr lang="fr-FR" sz="900" b="1" dirty="0">
                <a:solidFill>
                  <a:schemeClr val="bg1"/>
                </a:solidFill>
                <a:latin typeface=""/>
              </a:rPr>
              <a:t>FRAIS DE </a:t>
            </a:r>
          </a:p>
          <a:p>
            <a:pPr algn="ctr"/>
            <a:r>
              <a:rPr lang="fr-FR" sz="900" b="1" dirty="0">
                <a:solidFill>
                  <a:schemeClr val="bg1"/>
                </a:solidFill>
                <a:latin typeface=""/>
              </a:rPr>
              <a:t>CANDIDATURE</a:t>
            </a:r>
          </a:p>
          <a:p>
            <a:pPr algn="ctr"/>
            <a:r>
              <a:rPr lang="fr-FR" sz="1000" i="1" dirty="0">
                <a:solidFill>
                  <a:schemeClr val="bg1"/>
                </a:solidFill>
                <a:latin typeface="Futura CondensedLight" panose="020B0406000000000000" pitchFamily="34" charset="0"/>
                <a:cs typeface="Futura Medium" panose="020B0602020204020303" pitchFamily="34" charset="-79"/>
              </a:rPr>
              <a:t>Pour les étudiants hors UE</a:t>
            </a:r>
          </a:p>
        </p:txBody>
      </p:sp>
      <p:sp>
        <p:nvSpPr>
          <p:cNvPr id="108" name="ZoneTexte 107">
            <a:extLst>
              <a:ext uri="{FF2B5EF4-FFF2-40B4-BE49-F238E27FC236}">
                <a16:creationId xmlns:a16="http://schemas.microsoft.com/office/drawing/2014/main" id="{16DF8782-ECDD-2C1D-1BD5-01962316C49E}"/>
              </a:ext>
            </a:extLst>
          </p:cNvPr>
          <p:cNvSpPr txBox="1"/>
          <p:nvPr/>
        </p:nvSpPr>
        <p:spPr>
          <a:xfrm>
            <a:off x="9040096" y="2254095"/>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560€</a:t>
            </a:r>
          </a:p>
        </p:txBody>
      </p:sp>
      <p:sp>
        <p:nvSpPr>
          <p:cNvPr id="109" name="ZoneTexte 108">
            <a:extLst>
              <a:ext uri="{FF2B5EF4-FFF2-40B4-BE49-F238E27FC236}">
                <a16:creationId xmlns:a16="http://schemas.microsoft.com/office/drawing/2014/main" id="{FBC83F89-A89C-D1C8-2317-B4F580BC351B}"/>
              </a:ext>
            </a:extLst>
          </p:cNvPr>
          <p:cNvSpPr txBox="1"/>
          <p:nvPr/>
        </p:nvSpPr>
        <p:spPr>
          <a:xfrm>
            <a:off x="9040096" y="2771033"/>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670€</a:t>
            </a:r>
          </a:p>
        </p:txBody>
      </p:sp>
      <p:sp>
        <p:nvSpPr>
          <p:cNvPr id="110" name="ZoneTexte 109">
            <a:extLst>
              <a:ext uri="{FF2B5EF4-FFF2-40B4-BE49-F238E27FC236}">
                <a16:creationId xmlns:a16="http://schemas.microsoft.com/office/drawing/2014/main" id="{DE8FB77F-A9F8-39E4-4027-74605B960FE6}"/>
              </a:ext>
            </a:extLst>
          </p:cNvPr>
          <p:cNvSpPr txBox="1"/>
          <p:nvPr/>
        </p:nvSpPr>
        <p:spPr>
          <a:xfrm>
            <a:off x="9040096" y="3195933"/>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670€</a:t>
            </a:r>
          </a:p>
        </p:txBody>
      </p:sp>
      <p:sp>
        <p:nvSpPr>
          <p:cNvPr id="111" name="ZoneTexte 110">
            <a:extLst>
              <a:ext uri="{FF2B5EF4-FFF2-40B4-BE49-F238E27FC236}">
                <a16:creationId xmlns:a16="http://schemas.microsoft.com/office/drawing/2014/main" id="{37AFEE1F-88BA-D458-451B-E33E232A4FD5}"/>
              </a:ext>
            </a:extLst>
          </p:cNvPr>
          <p:cNvSpPr txBox="1"/>
          <p:nvPr/>
        </p:nvSpPr>
        <p:spPr>
          <a:xfrm>
            <a:off x="9040096" y="4145168"/>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870€</a:t>
            </a:r>
          </a:p>
        </p:txBody>
      </p:sp>
      <p:sp>
        <p:nvSpPr>
          <p:cNvPr id="112" name="ZoneTexte 111">
            <a:extLst>
              <a:ext uri="{FF2B5EF4-FFF2-40B4-BE49-F238E27FC236}">
                <a16:creationId xmlns:a16="http://schemas.microsoft.com/office/drawing/2014/main" id="{16F15DC8-AD57-6F01-FBFA-8F507B139CAF}"/>
              </a:ext>
            </a:extLst>
          </p:cNvPr>
          <p:cNvSpPr txBox="1"/>
          <p:nvPr/>
        </p:nvSpPr>
        <p:spPr>
          <a:xfrm>
            <a:off x="9040096" y="3590012"/>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670€</a:t>
            </a:r>
          </a:p>
        </p:txBody>
      </p:sp>
      <p:sp>
        <p:nvSpPr>
          <p:cNvPr id="113" name="ZoneTexte 112">
            <a:extLst>
              <a:ext uri="{FF2B5EF4-FFF2-40B4-BE49-F238E27FC236}">
                <a16:creationId xmlns:a16="http://schemas.microsoft.com/office/drawing/2014/main" id="{92381995-62B3-ECD5-1122-D2000368E607}"/>
              </a:ext>
            </a:extLst>
          </p:cNvPr>
          <p:cNvSpPr txBox="1"/>
          <p:nvPr/>
        </p:nvSpPr>
        <p:spPr>
          <a:xfrm>
            <a:off x="9040096" y="4537054"/>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870€</a:t>
            </a:r>
          </a:p>
        </p:txBody>
      </p:sp>
      <p:sp>
        <p:nvSpPr>
          <p:cNvPr id="114" name="ZoneTexte 113">
            <a:extLst>
              <a:ext uri="{FF2B5EF4-FFF2-40B4-BE49-F238E27FC236}">
                <a16:creationId xmlns:a16="http://schemas.microsoft.com/office/drawing/2014/main" id="{73D153AB-446C-CA05-EED1-20DD1DDDC3EB}"/>
              </a:ext>
            </a:extLst>
          </p:cNvPr>
          <p:cNvSpPr txBox="1"/>
          <p:nvPr/>
        </p:nvSpPr>
        <p:spPr>
          <a:xfrm>
            <a:off x="9040096" y="4949566"/>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870€</a:t>
            </a:r>
          </a:p>
        </p:txBody>
      </p:sp>
      <p:sp>
        <p:nvSpPr>
          <p:cNvPr id="115" name="ZoneTexte 114">
            <a:extLst>
              <a:ext uri="{FF2B5EF4-FFF2-40B4-BE49-F238E27FC236}">
                <a16:creationId xmlns:a16="http://schemas.microsoft.com/office/drawing/2014/main" id="{47BACE9A-A6C4-4C7D-8982-6E2879131C72}"/>
              </a:ext>
            </a:extLst>
          </p:cNvPr>
          <p:cNvSpPr txBox="1"/>
          <p:nvPr/>
        </p:nvSpPr>
        <p:spPr>
          <a:xfrm>
            <a:off x="9040096" y="5369773"/>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870€</a:t>
            </a:r>
          </a:p>
        </p:txBody>
      </p:sp>
      <p:sp>
        <p:nvSpPr>
          <p:cNvPr id="116" name="ZoneTexte 115">
            <a:extLst>
              <a:ext uri="{FF2B5EF4-FFF2-40B4-BE49-F238E27FC236}">
                <a16:creationId xmlns:a16="http://schemas.microsoft.com/office/drawing/2014/main" id="{89F3E424-E569-F7E5-9242-4F77380D3DBB}"/>
              </a:ext>
            </a:extLst>
          </p:cNvPr>
          <p:cNvSpPr txBox="1"/>
          <p:nvPr/>
        </p:nvSpPr>
        <p:spPr>
          <a:xfrm>
            <a:off x="9040096" y="5766942"/>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870€</a:t>
            </a:r>
          </a:p>
        </p:txBody>
      </p:sp>
      <p:sp>
        <p:nvSpPr>
          <p:cNvPr id="117" name="ZoneTexte 116">
            <a:extLst>
              <a:ext uri="{FF2B5EF4-FFF2-40B4-BE49-F238E27FC236}">
                <a16:creationId xmlns:a16="http://schemas.microsoft.com/office/drawing/2014/main" id="{3727EC4A-2110-F788-2A7D-2099D5A7DB9F}"/>
              </a:ext>
            </a:extLst>
          </p:cNvPr>
          <p:cNvSpPr txBox="1"/>
          <p:nvPr/>
        </p:nvSpPr>
        <p:spPr>
          <a:xfrm>
            <a:off x="9040096" y="6165703"/>
            <a:ext cx="810955" cy="246221"/>
          </a:xfrm>
          <a:prstGeom prst="rect">
            <a:avLst/>
          </a:prstGeom>
          <a:noFill/>
        </p:spPr>
        <p:txBody>
          <a:bodyPr wrap="square" rtlCol="0">
            <a:spAutoFit/>
          </a:bodyPr>
          <a:lstStyle/>
          <a:p>
            <a:pPr algn="ctr"/>
            <a:r>
              <a:rPr lang="fr-FR" sz="1000" dirty="0">
                <a:solidFill>
                  <a:schemeClr val="bg1"/>
                </a:solidFill>
                <a:latin typeface="Futura Medium" panose="020B0602020204020303" pitchFamily="34" charset="-79"/>
                <a:cs typeface="Futura Medium" panose="020B0602020204020303" pitchFamily="34" charset="-79"/>
              </a:rPr>
              <a:t>870€</a:t>
            </a:r>
          </a:p>
        </p:txBody>
      </p:sp>
      <p:cxnSp>
        <p:nvCxnSpPr>
          <p:cNvPr id="119" name="Connecteur droit 118">
            <a:extLst>
              <a:ext uri="{FF2B5EF4-FFF2-40B4-BE49-F238E27FC236}">
                <a16:creationId xmlns:a16="http://schemas.microsoft.com/office/drawing/2014/main" id="{77D4DA69-94DA-DEC1-F3AE-A5432D599ED9}"/>
              </a:ext>
            </a:extLst>
          </p:cNvPr>
          <p:cNvCxnSpPr>
            <a:cxnSpLocks/>
          </p:cNvCxnSpPr>
          <p:nvPr/>
        </p:nvCxnSpPr>
        <p:spPr>
          <a:xfrm>
            <a:off x="9957411" y="2216273"/>
            <a:ext cx="0" cy="362087"/>
          </a:xfrm>
          <a:prstGeom prst="line">
            <a:avLst/>
          </a:prstGeom>
          <a:ln>
            <a:solidFill>
              <a:srgbClr val="E4C44E"/>
            </a:solidFill>
          </a:ln>
        </p:spPr>
        <p:style>
          <a:lnRef idx="2">
            <a:schemeClr val="dk1"/>
          </a:lnRef>
          <a:fillRef idx="0">
            <a:schemeClr val="dk1"/>
          </a:fillRef>
          <a:effectRef idx="1">
            <a:schemeClr val="dk1"/>
          </a:effectRef>
          <a:fontRef idx="minor">
            <a:schemeClr val="tx1"/>
          </a:fontRef>
        </p:style>
      </p:cxnSp>
      <p:cxnSp>
        <p:nvCxnSpPr>
          <p:cNvPr id="120" name="Connecteur droit 119">
            <a:extLst>
              <a:ext uri="{FF2B5EF4-FFF2-40B4-BE49-F238E27FC236}">
                <a16:creationId xmlns:a16="http://schemas.microsoft.com/office/drawing/2014/main" id="{CAD5558F-6F95-A5BA-CECF-D05ACD99605A}"/>
              </a:ext>
            </a:extLst>
          </p:cNvPr>
          <p:cNvCxnSpPr>
            <a:cxnSpLocks/>
          </p:cNvCxnSpPr>
          <p:nvPr/>
        </p:nvCxnSpPr>
        <p:spPr>
          <a:xfrm>
            <a:off x="9957411" y="2721403"/>
            <a:ext cx="0" cy="362087"/>
          </a:xfrm>
          <a:prstGeom prst="line">
            <a:avLst/>
          </a:prstGeom>
          <a:ln>
            <a:solidFill>
              <a:srgbClr val="734780"/>
            </a:solidFill>
          </a:ln>
        </p:spPr>
        <p:style>
          <a:lnRef idx="2">
            <a:schemeClr val="dk1"/>
          </a:lnRef>
          <a:fillRef idx="0">
            <a:schemeClr val="dk1"/>
          </a:fillRef>
          <a:effectRef idx="1">
            <a:schemeClr val="dk1"/>
          </a:effectRef>
          <a:fontRef idx="minor">
            <a:schemeClr val="tx1"/>
          </a:fontRef>
        </p:style>
      </p:cxnSp>
      <p:cxnSp>
        <p:nvCxnSpPr>
          <p:cNvPr id="121" name="Connecteur droit 120">
            <a:extLst>
              <a:ext uri="{FF2B5EF4-FFF2-40B4-BE49-F238E27FC236}">
                <a16:creationId xmlns:a16="http://schemas.microsoft.com/office/drawing/2014/main" id="{D3C9EEE0-72B8-3311-13F2-A3F89373C075}"/>
              </a:ext>
            </a:extLst>
          </p:cNvPr>
          <p:cNvCxnSpPr>
            <a:cxnSpLocks/>
          </p:cNvCxnSpPr>
          <p:nvPr/>
        </p:nvCxnSpPr>
        <p:spPr>
          <a:xfrm>
            <a:off x="9957411" y="3144520"/>
            <a:ext cx="0" cy="362087"/>
          </a:xfrm>
          <a:prstGeom prst="line">
            <a:avLst/>
          </a:prstGeom>
          <a:ln>
            <a:solidFill>
              <a:srgbClr val="734780"/>
            </a:solidFill>
          </a:ln>
        </p:spPr>
        <p:style>
          <a:lnRef idx="2">
            <a:schemeClr val="dk1"/>
          </a:lnRef>
          <a:fillRef idx="0">
            <a:schemeClr val="dk1"/>
          </a:fillRef>
          <a:effectRef idx="1">
            <a:schemeClr val="dk1"/>
          </a:effectRef>
          <a:fontRef idx="minor">
            <a:schemeClr val="tx1"/>
          </a:fontRef>
        </p:style>
      </p:cxnSp>
      <p:cxnSp>
        <p:nvCxnSpPr>
          <p:cNvPr id="122" name="Connecteur droit 121">
            <a:extLst>
              <a:ext uri="{FF2B5EF4-FFF2-40B4-BE49-F238E27FC236}">
                <a16:creationId xmlns:a16="http://schemas.microsoft.com/office/drawing/2014/main" id="{BFB43DA1-7D18-1FBB-C9C3-76CDCB348812}"/>
              </a:ext>
            </a:extLst>
          </p:cNvPr>
          <p:cNvCxnSpPr>
            <a:cxnSpLocks/>
          </p:cNvCxnSpPr>
          <p:nvPr/>
        </p:nvCxnSpPr>
        <p:spPr>
          <a:xfrm>
            <a:off x="9957411" y="3537897"/>
            <a:ext cx="0" cy="362087"/>
          </a:xfrm>
          <a:prstGeom prst="line">
            <a:avLst/>
          </a:prstGeom>
          <a:ln>
            <a:solidFill>
              <a:srgbClr val="734780"/>
            </a:solidFill>
          </a:ln>
        </p:spPr>
        <p:style>
          <a:lnRef idx="2">
            <a:schemeClr val="dk1"/>
          </a:lnRef>
          <a:fillRef idx="0">
            <a:schemeClr val="dk1"/>
          </a:fillRef>
          <a:effectRef idx="1">
            <a:schemeClr val="dk1"/>
          </a:effectRef>
          <a:fontRef idx="minor">
            <a:schemeClr val="tx1"/>
          </a:fontRef>
        </p:style>
      </p:cxnSp>
      <p:cxnSp>
        <p:nvCxnSpPr>
          <p:cNvPr id="123" name="Connecteur droit 122">
            <a:extLst>
              <a:ext uri="{FF2B5EF4-FFF2-40B4-BE49-F238E27FC236}">
                <a16:creationId xmlns:a16="http://schemas.microsoft.com/office/drawing/2014/main" id="{5F387A18-C3A3-EC31-1942-B39EED08E081}"/>
              </a:ext>
            </a:extLst>
          </p:cNvPr>
          <p:cNvCxnSpPr>
            <a:cxnSpLocks/>
          </p:cNvCxnSpPr>
          <p:nvPr/>
        </p:nvCxnSpPr>
        <p:spPr>
          <a:xfrm>
            <a:off x="9957411" y="4083857"/>
            <a:ext cx="0" cy="362087"/>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cxnSp>
        <p:nvCxnSpPr>
          <p:cNvPr id="124" name="Connecteur droit 123">
            <a:extLst>
              <a:ext uri="{FF2B5EF4-FFF2-40B4-BE49-F238E27FC236}">
                <a16:creationId xmlns:a16="http://schemas.microsoft.com/office/drawing/2014/main" id="{2717C19F-39A9-F10E-C6EA-8913ED83FDA3}"/>
              </a:ext>
            </a:extLst>
          </p:cNvPr>
          <p:cNvCxnSpPr>
            <a:cxnSpLocks/>
          </p:cNvCxnSpPr>
          <p:nvPr/>
        </p:nvCxnSpPr>
        <p:spPr>
          <a:xfrm flipH="1">
            <a:off x="9955360" y="4498003"/>
            <a:ext cx="4102" cy="249639"/>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cxnSp>
        <p:nvCxnSpPr>
          <p:cNvPr id="125" name="Connecteur droit 124">
            <a:extLst>
              <a:ext uri="{FF2B5EF4-FFF2-40B4-BE49-F238E27FC236}">
                <a16:creationId xmlns:a16="http://schemas.microsoft.com/office/drawing/2014/main" id="{83153C7C-8E7A-EF76-EE21-8429FCA17D68}"/>
              </a:ext>
            </a:extLst>
          </p:cNvPr>
          <p:cNvCxnSpPr>
            <a:cxnSpLocks/>
          </p:cNvCxnSpPr>
          <p:nvPr/>
        </p:nvCxnSpPr>
        <p:spPr>
          <a:xfrm>
            <a:off x="9957411" y="4912148"/>
            <a:ext cx="0" cy="362087"/>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cxnSp>
        <p:nvCxnSpPr>
          <p:cNvPr id="126" name="Connecteur droit 125">
            <a:extLst>
              <a:ext uri="{FF2B5EF4-FFF2-40B4-BE49-F238E27FC236}">
                <a16:creationId xmlns:a16="http://schemas.microsoft.com/office/drawing/2014/main" id="{417EF11E-BDEF-99AC-D962-400BFA1E76D1}"/>
              </a:ext>
            </a:extLst>
          </p:cNvPr>
          <p:cNvCxnSpPr>
            <a:cxnSpLocks/>
          </p:cNvCxnSpPr>
          <p:nvPr/>
        </p:nvCxnSpPr>
        <p:spPr>
          <a:xfrm>
            <a:off x="9957411" y="5305328"/>
            <a:ext cx="0" cy="362087"/>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cxnSp>
        <p:nvCxnSpPr>
          <p:cNvPr id="127" name="Connecteur droit 126">
            <a:extLst>
              <a:ext uri="{FF2B5EF4-FFF2-40B4-BE49-F238E27FC236}">
                <a16:creationId xmlns:a16="http://schemas.microsoft.com/office/drawing/2014/main" id="{7C10CBB9-6370-EFD6-2B7F-DF2100B27D54}"/>
              </a:ext>
            </a:extLst>
          </p:cNvPr>
          <p:cNvCxnSpPr>
            <a:cxnSpLocks/>
          </p:cNvCxnSpPr>
          <p:nvPr/>
        </p:nvCxnSpPr>
        <p:spPr>
          <a:xfrm>
            <a:off x="9957411" y="5719474"/>
            <a:ext cx="0" cy="362087"/>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cxnSp>
        <p:nvCxnSpPr>
          <p:cNvPr id="128" name="Connecteur droit 127">
            <a:extLst>
              <a:ext uri="{FF2B5EF4-FFF2-40B4-BE49-F238E27FC236}">
                <a16:creationId xmlns:a16="http://schemas.microsoft.com/office/drawing/2014/main" id="{D3D00FB3-03FF-D712-F2DC-9D29FFCBD07A}"/>
              </a:ext>
            </a:extLst>
          </p:cNvPr>
          <p:cNvCxnSpPr>
            <a:cxnSpLocks/>
          </p:cNvCxnSpPr>
          <p:nvPr/>
        </p:nvCxnSpPr>
        <p:spPr>
          <a:xfrm>
            <a:off x="9957411" y="6109016"/>
            <a:ext cx="0" cy="362087"/>
          </a:xfrm>
          <a:prstGeom prst="line">
            <a:avLst/>
          </a:prstGeom>
          <a:ln>
            <a:solidFill>
              <a:srgbClr val="00A2D3"/>
            </a:solidFill>
          </a:ln>
        </p:spPr>
        <p:style>
          <a:lnRef idx="2">
            <a:schemeClr val="dk1"/>
          </a:lnRef>
          <a:fillRef idx="0">
            <a:schemeClr val="dk1"/>
          </a:fillRef>
          <a:effectRef idx="1">
            <a:schemeClr val="dk1"/>
          </a:effectRef>
          <a:fontRef idx="minor">
            <a:schemeClr val="tx1"/>
          </a:fontRef>
        </p:style>
      </p:cxnSp>
      <p:pic>
        <p:nvPicPr>
          <p:cNvPr id="130" name="Image 129">
            <a:extLst>
              <a:ext uri="{FF2B5EF4-FFF2-40B4-BE49-F238E27FC236}">
                <a16:creationId xmlns:a16="http://schemas.microsoft.com/office/drawing/2014/main" id="{B68DF80D-8B53-73EC-A256-237A0857E15B}"/>
              </a:ext>
            </a:extLst>
          </p:cNvPr>
          <p:cNvPicPr>
            <a:picLocks noChangeAspect="1"/>
          </p:cNvPicPr>
          <p:nvPr/>
        </p:nvPicPr>
        <p:blipFill>
          <a:blip r:embed="rId3"/>
          <a:stretch>
            <a:fillRect/>
          </a:stretch>
        </p:blipFill>
        <p:spPr>
          <a:xfrm>
            <a:off x="10397609" y="0"/>
            <a:ext cx="745854" cy="7559675"/>
          </a:xfrm>
          <a:prstGeom prst="rect">
            <a:avLst/>
          </a:prstGeom>
        </p:spPr>
      </p:pic>
    </p:spTree>
    <p:extLst>
      <p:ext uri="{BB962C8B-B14F-4D97-AF65-F5344CB8AC3E}">
        <p14:creationId xmlns:p14="http://schemas.microsoft.com/office/powerpoint/2010/main" val="2541062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63B56"/>
        </a:solidFill>
        <a:effectLst/>
      </p:bgPr>
    </p:bg>
    <p:spTree>
      <p:nvGrpSpPr>
        <p:cNvPr id="1" name=""/>
        <p:cNvGrpSpPr/>
        <p:nvPr/>
      </p:nvGrpSpPr>
      <p:grpSpPr>
        <a:xfrm>
          <a:off x="0" y="0"/>
          <a:ext cx="0" cy="0"/>
          <a:chOff x="0" y="0"/>
          <a:chExt cx="0" cy="0"/>
        </a:xfrm>
      </p:grpSpPr>
      <p:sp>
        <p:nvSpPr>
          <p:cNvPr id="24" name="ZoneTexte 23">
            <a:extLst>
              <a:ext uri="{FF2B5EF4-FFF2-40B4-BE49-F238E27FC236}">
                <a16:creationId xmlns:a16="http://schemas.microsoft.com/office/drawing/2014/main" id="{4BD1E462-D62F-EB11-F3AD-C8DD3CF4FA9B}"/>
              </a:ext>
            </a:extLst>
          </p:cNvPr>
          <p:cNvSpPr txBox="1"/>
          <p:nvPr/>
        </p:nvSpPr>
        <p:spPr>
          <a:xfrm>
            <a:off x="1325647" y="972915"/>
            <a:ext cx="8260679" cy="400110"/>
          </a:xfrm>
          <a:prstGeom prst="rect">
            <a:avLst/>
          </a:prstGeom>
          <a:noFill/>
        </p:spPr>
        <p:txBody>
          <a:bodyPr wrap="square">
            <a:spAutoFit/>
          </a:bodyPr>
          <a:lstStyle/>
          <a:p>
            <a:pPr algn="ctr"/>
            <a:r>
              <a:rPr lang="fr-FR" sz="2000" dirty="0">
                <a:solidFill>
                  <a:schemeClr val="bg1"/>
                </a:solidFill>
                <a:latin typeface="Poppins ExtraBold" panose="00000900000000000000" pitchFamily="2" charset="0"/>
                <a:cs typeface="Poppins ExtraBold" panose="00000900000000000000" pitchFamily="2" charset="0"/>
              </a:rPr>
              <a:t>TARIFS FORMATIONS 2025-2026</a:t>
            </a:r>
          </a:p>
        </p:txBody>
      </p:sp>
      <p:pic>
        <p:nvPicPr>
          <p:cNvPr id="3" name="Picture 2">
            <a:extLst>
              <a:ext uri="{FF2B5EF4-FFF2-40B4-BE49-F238E27FC236}">
                <a16:creationId xmlns:a16="http://schemas.microsoft.com/office/drawing/2014/main" id="{CEF2B442-B358-F7E5-C8B9-94E39860EB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88299" y="135719"/>
            <a:ext cx="2676743" cy="758437"/>
          </a:xfrm>
          <a:prstGeom prst="rect">
            <a:avLst/>
          </a:prstGeom>
          <a:noFill/>
          <a:extLst>
            <a:ext uri="{909E8E84-426E-40DD-AFC4-6F175D3DCCD1}">
              <a14:hiddenFill xmlns:a14="http://schemas.microsoft.com/office/drawing/2010/main">
                <a:solidFill>
                  <a:srgbClr val="FFFFFF"/>
                </a:solidFill>
              </a14:hiddenFill>
            </a:ext>
          </a:extLst>
        </p:spPr>
      </p:pic>
      <p:sp>
        <p:nvSpPr>
          <p:cNvPr id="2" name="ZoneTexte 1">
            <a:extLst>
              <a:ext uri="{FF2B5EF4-FFF2-40B4-BE49-F238E27FC236}">
                <a16:creationId xmlns:a16="http://schemas.microsoft.com/office/drawing/2014/main" id="{6986EE83-DB12-EADD-896F-7719FD5EE381}"/>
              </a:ext>
            </a:extLst>
          </p:cNvPr>
          <p:cNvSpPr txBox="1"/>
          <p:nvPr/>
        </p:nvSpPr>
        <p:spPr>
          <a:xfrm>
            <a:off x="464486" y="1593567"/>
            <a:ext cx="4526279" cy="5309146"/>
          </a:xfrm>
          <a:prstGeom prst="rect">
            <a:avLst/>
          </a:prstGeom>
          <a:noFill/>
        </p:spPr>
        <p:txBody>
          <a:bodyPr wrap="square" rtlCol="0">
            <a:spAutoFit/>
          </a:bodyPr>
          <a:lstStyle/>
          <a:p>
            <a:pPr algn="just"/>
            <a:r>
              <a:rPr lang="fr-FR" sz="1100" dirty="0">
                <a:solidFill>
                  <a:schemeClr val="bg1"/>
                </a:solidFill>
                <a:latin typeface="+mj-lt"/>
                <a:cs typeface="Futura" panose="020B0602020204020303" pitchFamily="34" charset="-79"/>
              </a:rPr>
              <a:t>Les tarifs indiqués sont des </a:t>
            </a:r>
            <a:r>
              <a:rPr lang="fr-FR" sz="1100" b="1" dirty="0">
                <a:solidFill>
                  <a:schemeClr val="bg1"/>
                </a:solidFill>
                <a:latin typeface="+mj-lt"/>
                <a:cs typeface="Futura" panose="020B0602020204020303" pitchFamily="34" charset="-79"/>
              </a:rPr>
              <a:t>tarifs annuels, net de taxes</a:t>
            </a:r>
            <a:r>
              <a:rPr lang="fr-FR" sz="1100" dirty="0">
                <a:solidFill>
                  <a:schemeClr val="bg1"/>
                </a:solidFill>
                <a:latin typeface="+mj-lt"/>
                <a:cs typeface="Futura" panose="020B0602020204020303" pitchFamily="34" charset="-79"/>
              </a:rPr>
              <a:t>. Pour une inscription en formation initiale, un </a:t>
            </a:r>
            <a:r>
              <a:rPr lang="fr-FR" sz="1100" b="1" dirty="0">
                <a:solidFill>
                  <a:schemeClr val="bg1"/>
                </a:solidFill>
                <a:latin typeface="+mj-lt"/>
                <a:cs typeface="Futura" panose="020B0602020204020303" pitchFamily="34" charset="-79"/>
              </a:rPr>
              <a:t>acompte de 1000 euros </a:t>
            </a:r>
            <a:r>
              <a:rPr lang="fr-FR" sz="1100" dirty="0">
                <a:solidFill>
                  <a:schemeClr val="bg1"/>
                </a:solidFill>
                <a:latin typeface="+mj-lt"/>
                <a:cs typeface="Futura" panose="020B0602020204020303" pitchFamily="34" charset="-79"/>
              </a:rPr>
              <a:t>sera demandé afin de réserver une place dans la formation souhaitée. Cette somme est à déduire du montant total annoncé.</a:t>
            </a:r>
          </a:p>
          <a:p>
            <a:pPr algn="just"/>
            <a:br>
              <a:rPr lang="fr-FR" sz="1100" dirty="0">
                <a:solidFill>
                  <a:schemeClr val="bg1"/>
                </a:solidFill>
                <a:effectLst/>
                <a:latin typeface="+mj-lt"/>
                <a:cs typeface="Futura" panose="020B0602020204020303" pitchFamily="34" charset="-79"/>
              </a:rPr>
            </a:br>
            <a:r>
              <a:rPr lang="fr-FR" sz="1100" dirty="0">
                <a:solidFill>
                  <a:schemeClr val="bg1"/>
                </a:solidFill>
                <a:latin typeface="+mj-lt"/>
                <a:cs typeface="Futura" panose="020B0602020204020303" pitchFamily="34" charset="-79"/>
              </a:rPr>
              <a:t>Pour toutes les formations, en cas de financement par l’apprenant, </a:t>
            </a:r>
            <a:r>
              <a:rPr lang="fr-FR" sz="1100" b="1" dirty="0">
                <a:solidFill>
                  <a:schemeClr val="bg1"/>
                </a:solidFill>
                <a:latin typeface="+mj-lt"/>
                <a:cs typeface="Futura" panose="020B0602020204020303" pitchFamily="34" charset="-79"/>
              </a:rPr>
              <a:t>le tarif de formation est dégressif suivant la modalité de règlement (1x, 4x ou 10x). </a:t>
            </a:r>
            <a:r>
              <a:rPr lang="fr-FR" sz="1100" b="1" dirty="0">
                <a:solidFill>
                  <a:schemeClr val="bg1"/>
                </a:solidFill>
                <a:effectLst/>
                <a:latin typeface="+mj-lt"/>
                <a:cs typeface="Futura" panose="020B0602020204020303" pitchFamily="34" charset="-79"/>
              </a:rPr>
              <a:t>Par exemple :</a:t>
            </a:r>
          </a:p>
          <a:p>
            <a:pPr algn="just"/>
            <a:endParaRPr lang="fr-FR" sz="1100" b="1" dirty="0">
              <a:solidFill>
                <a:schemeClr val="bg1"/>
              </a:solidFill>
              <a:effectLst/>
              <a:latin typeface="+mj-lt"/>
              <a:cs typeface="Futura" panose="020B0602020204020303" pitchFamily="34" charset="-79"/>
            </a:endParaRPr>
          </a:p>
          <a:p>
            <a:pPr algn="just"/>
            <a:r>
              <a:rPr lang="fr-FR" sz="1100" i="1" dirty="0">
                <a:solidFill>
                  <a:schemeClr val="bg1"/>
                </a:solidFill>
                <a:latin typeface="+mj-lt"/>
                <a:cs typeface="Futura" panose="020B0602020204020303" pitchFamily="34" charset="-79"/>
              </a:rPr>
              <a:t>Pour le BTSA Gestion et Protection de la Nature, le coût de </a:t>
            </a:r>
            <a:r>
              <a:rPr lang="fr-FR" sz="1100" i="1" dirty="0" err="1">
                <a:solidFill>
                  <a:schemeClr val="bg1"/>
                </a:solidFill>
                <a:latin typeface="+mj-lt"/>
                <a:cs typeface="Futura" panose="020B0602020204020303" pitchFamily="34" charset="-79"/>
              </a:rPr>
              <a:t>lʼannée</a:t>
            </a:r>
            <a:r>
              <a:rPr lang="fr-FR" sz="1100" i="1" dirty="0">
                <a:solidFill>
                  <a:schemeClr val="bg1"/>
                </a:solidFill>
                <a:latin typeface="+mj-lt"/>
                <a:cs typeface="Futura" panose="020B0602020204020303" pitchFamily="34" charset="-79"/>
              </a:rPr>
              <a:t> est fixé à </a:t>
            </a:r>
          </a:p>
          <a:p>
            <a:pPr algn="just"/>
            <a:r>
              <a:rPr lang="fr-FR" sz="1100" i="1" dirty="0">
                <a:solidFill>
                  <a:schemeClr val="bg1"/>
                </a:solidFill>
                <a:latin typeface="+mj-lt"/>
                <a:cs typeface="Futura" panose="020B0602020204020303" pitchFamily="34" charset="-79"/>
              </a:rPr>
              <a:t>5 600€ en cas de règlement en 1x en début de formation, 5 700€ en cas de règlement en 4x (entre septembre et décembre) et 5 800€ en cas de règlement en 10x (entre septembre et juin). Il convient de se référer aux conditions générales de ventes de </a:t>
            </a:r>
            <a:r>
              <a:rPr lang="fr-FR" sz="1100" i="1" dirty="0" err="1">
                <a:solidFill>
                  <a:schemeClr val="bg1"/>
                </a:solidFill>
                <a:latin typeface="+mj-lt"/>
                <a:cs typeface="Futura" panose="020B0602020204020303" pitchFamily="34" charset="-79"/>
              </a:rPr>
              <a:t>lʼInstitut</a:t>
            </a:r>
            <a:r>
              <a:rPr lang="fr-FR" sz="1100" i="1" dirty="0">
                <a:solidFill>
                  <a:schemeClr val="bg1"/>
                </a:solidFill>
                <a:latin typeface="+mj-lt"/>
                <a:cs typeface="Futura" panose="020B0602020204020303" pitchFamily="34" charset="-79"/>
              </a:rPr>
              <a:t> Supérieur de </a:t>
            </a:r>
            <a:r>
              <a:rPr lang="fr-FR" sz="1100" i="1" dirty="0" err="1">
                <a:solidFill>
                  <a:schemeClr val="bg1"/>
                </a:solidFill>
                <a:latin typeface="+mj-lt"/>
                <a:cs typeface="Futura" panose="020B0602020204020303" pitchFamily="34" charset="-79"/>
              </a:rPr>
              <a:t>lʼEnvironnement</a:t>
            </a:r>
            <a:r>
              <a:rPr lang="fr-FR" sz="1100" i="1" dirty="0">
                <a:solidFill>
                  <a:schemeClr val="bg1"/>
                </a:solidFill>
                <a:latin typeface="+mj-lt"/>
                <a:cs typeface="Futura" panose="020B0602020204020303" pitchFamily="34" charset="-79"/>
              </a:rPr>
              <a:t>.</a:t>
            </a:r>
          </a:p>
          <a:p>
            <a:pPr algn="just"/>
            <a:r>
              <a:rPr lang="fr-FR" sz="1100" i="1" dirty="0">
                <a:solidFill>
                  <a:schemeClr val="bg1"/>
                </a:solidFill>
                <a:latin typeface="+mj-lt"/>
                <a:cs typeface="Futura" panose="020B0602020204020303" pitchFamily="34" charset="-79"/>
              </a:rPr>
              <a:t>Pour le Mastère en Management, Ingénierie et Droit de </a:t>
            </a:r>
            <a:r>
              <a:rPr lang="fr-FR" sz="1100" i="1" dirty="0" err="1">
                <a:solidFill>
                  <a:schemeClr val="bg1"/>
                </a:solidFill>
                <a:latin typeface="+mj-lt"/>
                <a:cs typeface="Futura" panose="020B0602020204020303" pitchFamily="34" charset="-79"/>
              </a:rPr>
              <a:t>lʼEnvironnement</a:t>
            </a:r>
            <a:r>
              <a:rPr lang="fr-FR" sz="1100" i="1" dirty="0">
                <a:solidFill>
                  <a:schemeClr val="bg1"/>
                </a:solidFill>
                <a:latin typeface="+mj-lt"/>
                <a:cs typeface="Futura" panose="020B0602020204020303" pitchFamily="34" charset="-79"/>
              </a:rPr>
              <a:t>, le coût de </a:t>
            </a:r>
            <a:r>
              <a:rPr lang="fr-FR" sz="1100" i="1" dirty="0" err="1">
                <a:solidFill>
                  <a:schemeClr val="bg1"/>
                </a:solidFill>
                <a:latin typeface="+mj-lt"/>
                <a:cs typeface="Futura" panose="020B0602020204020303" pitchFamily="34" charset="-79"/>
              </a:rPr>
              <a:t>lʼannée</a:t>
            </a:r>
            <a:r>
              <a:rPr lang="fr-FR" sz="1100" i="1" dirty="0">
                <a:solidFill>
                  <a:schemeClr val="bg1"/>
                </a:solidFill>
                <a:latin typeface="+mj-lt"/>
                <a:cs typeface="Futura" panose="020B0602020204020303" pitchFamily="34" charset="-79"/>
              </a:rPr>
              <a:t> est fixé à 8 700€ en cas de règlement en 1x en début de formation, 8 800€ en cas de règlement en 4x (entre septembre et décembre) et 8 900€ en cas de règlement en 10x (entre septembre et juin).</a:t>
            </a:r>
          </a:p>
          <a:p>
            <a:pPr algn="just"/>
            <a:br>
              <a:rPr lang="fr-FR" sz="1100" dirty="0">
                <a:solidFill>
                  <a:schemeClr val="bg1"/>
                </a:solidFill>
                <a:latin typeface="+mj-lt"/>
                <a:cs typeface="Futura" panose="020B0602020204020303" pitchFamily="34" charset="-79"/>
              </a:rPr>
            </a:br>
            <a:r>
              <a:rPr lang="fr-FR" sz="1100" dirty="0">
                <a:solidFill>
                  <a:schemeClr val="bg1"/>
                </a:solidFill>
                <a:latin typeface="+mj-lt"/>
                <a:cs typeface="Futura" panose="020B0602020204020303" pitchFamily="34" charset="-79"/>
              </a:rPr>
              <a:t>Dans le cadre de </a:t>
            </a:r>
            <a:r>
              <a:rPr lang="fr-FR" sz="1100" b="1" dirty="0">
                <a:solidFill>
                  <a:schemeClr val="bg1"/>
                </a:solidFill>
                <a:latin typeface="+mj-lt"/>
                <a:cs typeface="Futura" panose="020B0602020204020303" pitchFamily="34" charset="-79"/>
              </a:rPr>
              <a:t>l’alternance</a:t>
            </a:r>
            <a:r>
              <a:rPr lang="fr-FR" sz="1100" dirty="0">
                <a:solidFill>
                  <a:schemeClr val="bg1"/>
                </a:solidFill>
                <a:latin typeface="+mj-lt"/>
                <a:cs typeface="Futura" panose="020B0602020204020303" pitchFamily="34" charset="-79"/>
              </a:rPr>
              <a:t> (contrat d’apprentissage ou contrat de professionnalisation), les frais de scolarité sont pris en charge par un financeur.</a:t>
            </a:r>
          </a:p>
          <a:p>
            <a:pPr algn="just"/>
            <a:endParaRPr lang="fr-FR" sz="1100" dirty="0">
              <a:solidFill>
                <a:schemeClr val="bg1"/>
              </a:solidFill>
              <a:latin typeface="+mj-lt"/>
              <a:cs typeface="Futura" panose="020B0602020204020303" pitchFamily="34" charset="-79"/>
            </a:endParaRPr>
          </a:p>
          <a:p>
            <a:pPr algn="just"/>
            <a:r>
              <a:rPr lang="fr-FR" sz="1100" dirty="0">
                <a:solidFill>
                  <a:schemeClr val="bg1"/>
                </a:solidFill>
                <a:effectLst/>
                <a:latin typeface="+mj-lt"/>
                <a:cs typeface="Futura" panose="020B0602020204020303" pitchFamily="34" charset="-79"/>
              </a:rPr>
              <a:t>Des </a:t>
            </a:r>
            <a:r>
              <a:rPr lang="fr-FR" sz="1100" b="1" dirty="0">
                <a:solidFill>
                  <a:schemeClr val="bg1"/>
                </a:solidFill>
                <a:effectLst/>
                <a:latin typeface="+mj-lt"/>
                <a:cs typeface="Futura" panose="020B0602020204020303" pitchFamily="34" charset="-79"/>
              </a:rPr>
              <a:t>prêts bancaires</a:t>
            </a:r>
            <a:r>
              <a:rPr lang="fr-FR" sz="1100" dirty="0">
                <a:solidFill>
                  <a:schemeClr val="bg1"/>
                </a:solidFill>
                <a:effectLst/>
                <a:latin typeface="+mj-lt"/>
                <a:cs typeface="Futura" panose="020B0602020204020303" pitchFamily="34" charset="-79"/>
              </a:rPr>
              <a:t> à des conditions spéciales sont accessibles via nos partenaires bancaires.</a:t>
            </a:r>
          </a:p>
          <a:p>
            <a:pPr algn="just"/>
            <a:endParaRPr lang="fr-FR" sz="1100" dirty="0">
              <a:solidFill>
                <a:schemeClr val="bg1"/>
              </a:solidFill>
              <a:effectLst/>
              <a:latin typeface="+mj-lt"/>
              <a:cs typeface="Futura" panose="020B0602020204020303" pitchFamily="34" charset="-79"/>
            </a:endParaRPr>
          </a:p>
          <a:p>
            <a:pPr algn="just"/>
            <a:r>
              <a:rPr lang="fr-FR" sz="1100" dirty="0">
                <a:solidFill>
                  <a:schemeClr val="bg1"/>
                </a:solidFill>
                <a:effectLst/>
                <a:latin typeface="+mj-lt"/>
                <a:cs typeface="Futura" panose="020B0602020204020303" pitchFamily="34" charset="-79"/>
              </a:rPr>
              <a:t>Pour les</a:t>
            </a:r>
            <a:r>
              <a:rPr lang="fr-FR" sz="1100" b="1" dirty="0">
                <a:solidFill>
                  <a:schemeClr val="bg1"/>
                </a:solidFill>
                <a:effectLst/>
                <a:latin typeface="+mj-lt"/>
                <a:cs typeface="Futura" panose="020B0602020204020303" pitchFamily="34" charset="-79"/>
              </a:rPr>
              <a:t> étudiants hors UE</a:t>
            </a:r>
            <a:r>
              <a:rPr lang="fr-FR" sz="1100" dirty="0">
                <a:solidFill>
                  <a:schemeClr val="bg1"/>
                </a:solidFill>
                <a:effectLst/>
                <a:latin typeface="+mj-lt"/>
                <a:cs typeface="Futura" panose="020B0602020204020303" pitchFamily="34" charset="-79"/>
              </a:rPr>
              <a:t>, des conditions particulières s’appliquent.</a:t>
            </a:r>
          </a:p>
          <a:p>
            <a:pPr algn="just"/>
            <a:endParaRPr lang="fr-FR" sz="1100" dirty="0">
              <a:solidFill>
                <a:schemeClr val="bg1"/>
              </a:solidFill>
              <a:latin typeface="+mj-lt"/>
              <a:cs typeface="Futura" panose="020B0602020204020303" pitchFamily="34" charset="-79"/>
            </a:endParaRPr>
          </a:p>
          <a:p>
            <a:pPr algn="just"/>
            <a:br>
              <a:rPr lang="fr-FR" sz="1100" dirty="0">
                <a:solidFill>
                  <a:schemeClr val="bg1"/>
                </a:solidFill>
                <a:effectLst/>
                <a:latin typeface="+mj-lt"/>
                <a:cs typeface="Futura" panose="020B0602020204020303" pitchFamily="34" charset="-79"/>
              </a:rPr>
            </a:br>
            <a:endParaRPr lang="fr-FR" sz="2000" dirty="0">
              <a:solidFill>
                <a:schemeClr val="bg1"/>
              </a:solidFill>
              <a:latin typeface="+mj-lt"/>
            </a:endParaRPr>
          </a:p>
        </p:txBody>
      </p:sp>
      <p:sp>
        <p:nvSpPr>
          <p:cNvPr id="4" name="ZoneTexte 3">
            <a:extLst>
              <a:ext uri="{FF2B5EF4-FFF2-40B4-BE49-F238E27FC236}">
                <a16:creationId xmlns:a16="http://schemas.microsoft.com/office/drawing/2014/main" id="{AEB62589-ACC2-7B96-BDD9-052C0B2FA7F7}"/>
              </a:ext>
            </a:extLst>
          </p:cNvPr>
          <p:cNvSpPr txBox="1"/>
          <p:nvPr/>
        </p:nvSpPr>
        <p:spPr>
          <a:xfrm>
            <a:off x="5326380" y="1593567"/>
            <a:ext cx="4639535" cy="4832092"/>
          </a:xfrm>
          <a:prstGeom prst="rect">
            <a:avLst/>
          </a:prstGeom>
          <a:noFill/>
        </p:spPr>
        <p:txBody>
          <a:bodyPr wrap="square" rtlCol="0">
            <a:spAutoFit/>
          </a:bodyPr>
          <a:lstStyle/>
          <a:p>
            <a:pPr algn="just"/>
            <a:r>
              <a:rPr lang="fr-FR" sz="1100" dirty="0">
                <a:solidFill>
                  <a:schemeClr val="bg1"/>
                </a:solidFill>
                <a:effectLst/>
                <a:latin typeface="+mj-lt"/>
                <a:cs typeface="Futura" panose="020B0602020204020303" pitchFamily="34" charset="-79"/>
              </a:rPr>
              <a:t>Les </a:t>
            </a:r>
            <a:r>
              <a:rPr lang="fr-FR" sz="1100" b="1" dirty="0">
                <a:solidFill>
                  <a:schemeClr val="bg1"/>
                </a:solidFill>
                <a:effectLst/>
                <a:latin typeface="+mj-lt"/>
                <a:cs typeface="Futura" panose="020B0602020204020303" pitchFamily="34" charset="-79"/>
              </a:rPr>
              <a:t>frais annexes</a:t>
            </a:r>
            <a:r>
              <a:rPr lang="fr-FR" sz="1100" dirty="0">
                <a:solidFill>
                  <a:schemeClr val="bg1"/>
                </a:solidFill>
                <a:effectLst/>
                <a:latin typeface="+mj-lt"/>
                <a:cs typeface="Futura" panose="020B0602020204020303" pitchFamily="34" charset="-79"/>
              </a:rPr>
              <a:t> couvrent les frais administratifs et la participation à la vie de l’école. Pour les étudiants des cycles initiaux, il faut </a:t>
            </a:r>
            <a:r>
              <a:rPr lang="fr-FR" sz="1100" b="1" dirty="0">
                <a:solidFill>
                  <a:schemeClr val="bg1"/>
                </a:solidFill>
                <a:effectLst/>
                <a:latin typeface="+mj-lt"/>
                <a:cs typeface="Futura" panose="020B0602020204020303" pitchFamily="34" charset="-79"/>
              </a:rPr>
              <a:t>prévoir un budget d’environ 30€ </a:t>
            </a:r>
            <a:r>
              <a:rPr lang="fr-FR" sz="1100" dirty="0">
                <a:solidFill>
                  <a:schemeClr val="bg1"/>
                </a:solidFill>
                <a:effectLst/>
                <a:latin typeface="+mj-lt"/>
                <a:cs typeface="Futura" panose="020B0602020204020303" pitchFamily="34" charset="-79"/>
              </a:rPr>
              <a:t>par an pour une participation aux frais de déplacement dans le cadre des sorties sur le terrain. Pour les étudiants ayant un voyage scolaire organisé dans le cadre de leur formation, une </a:t>
            </a:r>
            <a:r>
              <a:rPr lang="fr-FR" sz="1100" b="1" dirty="0">
                <a:solidFill>
                  <a:schemeClr val="bg1"/>
                </a:solidFill>
                <a:effectLst/>
                <a:latin typeface="+mj-lt"/>
                <a:cs typeface="Futura" panose="020B0602020204020303" pitchFamily="34" charset="-79"/>
              </a:rPr>
              <a:t>participation financière </a:t>
            </a:r>
            <a:r>
              <a:rPr lang="fr-FR" sz="1100" dirty="0">
                <a:solidFill>
                  <a:schemeClr val="bg1"/>
                </a:solidFill>
                <a:effectLst/>
                <a:latin typeface="+mj-lt"/>
                <a:cs typeface="Futura" panose="020B0602020204020303" pitchFamily="34" charset="-79"/>
              </a:rPr>
              <a:t>sera à prévoir pour les frais de déplacement et d’hébergement. </a:t>
            </a:r>
          </a:p>
          <a:p>
            <a:pPr algn="just"/>
            <a:br>
              <a:rPr lang="fr-FR" sz="1100" dirty="0">
                <a:solidFill>
                  <a:schemeClr val="bg1"/>
                </a:solidFill>
                <a:effectLst/>
                <a:latin typeface="+mj-lt"/>
                <a:cs typeface="Futura" panose="020B0602020204020303" pitchFamily="34" charset="-79"/>
              </a:rPr>
            </a:br>
            <a:r>
              <a:rPr lang="fr-FR" sz="1100" dirty="0">
                <a:solidFill>
                  <a:schemeClr val="bg1"/>
                </a:solidFill>
                <a:effectLst/>
                <a:latin typeface="+mj-lt"/>
                <a:cs typeface="Futura" panose="020B0602020204020303" pitchFamily="34" charset="-79"/>
              </a:rPr>
              <a:t>Tous les étudiants doivent être équipés </a:t>
            </a:r>
            <a:r>
              <a:rPr lang="fr-FR" sz="1100" dirty="0" err="1">
                <a:solidFill>
                  <a:schemeClr val="bg1"/>
                </a:solidFill>
                <a:effectLst/>
                <a:latin typeface="+mj-lt"/>
                <a:cs typeface="Futura" panose="020B0602020204020303" pitchFamily="34" charset="-79"/>
              </a:rPr>
              <a:t>dʼun</a:t>
            </a:r>
            <a:r>
              <a:rPr lang="fr-FR" sz="1100" dirty="0">
                <a:solidFill>
                  <a:schemeClr val="bg1"/>
                </a:solidFill>
                <a:effectLst/>
                <a:latin typeface="+mj-lt"/>
                <a:cs typeface="Futura" panose="020B0602020204020303" pitchFamily="34" charset="-79"/>
              </a:rPr>
              <a:t> ordinateur portable muni d’une </a:t>
            </a:r>
            <a:r>
              <a:rPr lang="fr-FR" sz="1100" b="1" dirty="0">
                <a:solidFill>
                  <a:schemeClr val="bg1"/>
                </a:solidFill>
                <a:effectLst/>
                <a:latin typeface="+mj-lt"/>
                <a:cs typeface="Futura" panose="020B0602020204020303" pitchFamily="34" charset="-79"/>
              </a:rPr>
              <a:t>licence Microsoft 365 Personnel</a:t>
            </a:r>
            <a:r>
              <a:rPr lang="fr-FR" sz="1100" b="1" dirty="0">
                <a:solidFill>
                  <a:schemeClr val="bg1"/>
                </a:solidFill>
                <a:latin typeface="+mj-lt"/>
                <a:cs typeface="Futura" panose="020B0602020204020303" pitchFamily="34" charset="-79"/>
              </a:rPr>
              <a:t>, </a:t>
            </a:r>
            <a:r>
              <a:rPr lang="fr-FR" sz="1100" dirty="0">
                <a:solidFill>
                  <a:schemeClr val="bg1"/>
                </a:solidFill>
                <a:latin typeface="+mj-lt"/>
                <a:cs typeface="Futura" panose="020B0602020204020303" pitchFamily="34" charset="-79"/>
              </a:rPr>
              <a:t>installé sur le poste de travail</a:t>
            </a:r>
            <a:r>
              <a:rPr lang="fr-FR" sz="1100" dirty="0">
                <a:solidFill>
                  <a:schemeClr val="bg1"/>
                </a:solidFill>
                <a:effectLst/>
                <a:latin typeface="+mj-lt"/>
                <a:cs typeface="Futura" panose="020B0602020204020303" pitchFamily="34" charset="-79"/>
              </a:rPr>
              <a:t>. </a:t>
            </a:r>
          </a:p>
          <a:p>
            <a:pPr algn="just"/>
            <a:br>
              <a:rPr lang="fr-FR" sz="1100" dirty="0">
                <a:solidFill>
                  <a:schemeClr val="bg1"/>
                </a:solidFill>
                <a:effectLst/>
                <a:latin typeface="+mj-lt"/>
                <a:cs typeface="Futura" panose="020B0602020204020303" pitchFamily="34" charset="-79"/>
              </a:rPr>
            </a:br>
            <a:r>
              <a:rPr lang="fr-FR" sz="1100" dirty="0">
                <a:solidFill>
                  <a:schemeClr val="bg1"/>
                </a:solidFill>
                <a:effectLst/>
                <a:latin typeface="+mj-lt"/>
                <a:cs typeface="Futura" panose="020B0602020204020303" pitchFamily="34" charset="-79"/>
              </a:rPr>
              <a:t>En cas de </a:t>
            </a:r>
            <a:r>
              <a:rPr lang="fr-FR" sz="1100" b="1" dirty="0">
                <a:solidFill>
                  <a:schemeClr val="bg1"/>
                </a:solidFill>
                <a:effectLst/>
                <a:latin typeface="+mj-lt"/>
                <a:cs typeface="Futura" panose="020B0602020204020303" pitchFamily="34" charset="-79"/>
              </a:rPr>
              <a:t>redoublement,</a:t>
            </a:r>
            <a:r>
              <a:rPr lang="fr-FR" sz="1100" dirty="0">
                <a:solidFill>
                  <a:schemeClr val="bg1"/>
                </a:solidFill>
                <a:effectLst/>
                <a:latin typeface="+mj-lt"/>
                <a:cs typeface="Futura" panose="020B0602020204020303" pitchFamily="34" charset="-79"/>
              </a:rPr>
              <a:t> les frais de scolarité sont fixés à 70% du montant des frais de scolarité réglés par l’étudiant l’année précédente.</a:t>
            </a:r>
          </a:p>
          <a:p>
            <a:pPr algn="just"/>
            <a:br>
              <a:rPr lang="fr-FR" sz="1100" dirty="0">
                <a:solidFill>
                  <a:schemeClr val="bg1"/>
                </a:solidFill>
                <a:effectLst/>
                <a:latin typeface="+mj-lt"/>
                <a:cs typeface="Futura" panose="020B0602020204020303" pitchFamily="34" charset="-79"/>
              </a:rPr>
            </a:br>
            <a:r>
              <a:rPr lang="fr-FR" sz="1100" dirty="0">
                <a:solidFill>
                  <a:schemeClr val="bg1"/>
                </a:solidFill>
                <a:effectLst/>
                <a:latin typeface="+mj-lt"/>
                <a:cs typeface="Futura" panose="020B0602020204020303" pitchFamily="34" charset="-79"/>
              </a:rPr>
              <a:t>Les </a:t>
            </a:r>
            <a:r>
              <a:rPr lang="fr-FR" sz="1100" b="1" dirty="0">
                <a:solidFill>
                  <a:schemeClr val="bg1"/>
                </a:solidFill>
                <a:effectLst/>
                <a:latin typeface="+mj-lt"/>
                <a:cs typeface="Futura" panose="020B0602020204020303" pitchFamily="34" charset="-79"/>
              </a:rPr>
              <a:t>stages</a:t>
            </a:r>
            <a:r>
              <a:rPr lang="fr-FR" sz="1100" dirty="0">
                <a:solidFill>
                  <a:schemeClr val="bg1"/>
                </a:solidFill>
                <a:effectLst/>
                <a:latin typeface="+mj-lt"/>
                <a:cs typeface="Futura" panose="020B0602020204020303" pitchFamily="34" charset="-79"/>
              </a:rPr>
              <a:t>, obligatoires tous les ans, peuvent être sujets à une gratification sous certaines conditions. L’</a:t>
            </a:r>
            <a:r>
              <a:rPr lang="fr-FR" sz="1100" b="1" dirty="0">
                <a:solidFill>
                  <a:schemeClr val="bg1"/>
                </a:solidFill>
                <a:effectLst/>
                <a:latin typeface="+mj-lt"/>
                <a:cs typeface="Futura" panose="020B0602020204020303" pitchFamily="34" charset="-79"/>
              </a:rPr>
              <a:t>alternance</a:t>
            </a:r>
            <a:r>
              <a:rPr lang="fr-FR" sz="1100" dirty="0">
                <a:solidFill>
                  <a:schemeClr val="bg1"/>
                </a:solidFill>
                <a:effectLst/>
                <a:latin typeface="+mj-lt"/>
                <a:cs typeface="Futura" panose="020B0602020204020303" pitchFamily="34" charset="-79"/>
              </a:rPr>
              <a:t> permet d’</a:t>
            </a:r>
            <a:r>
              <a:rPr lang="fr-FR" sz="1100" b="1" dirty="0">
                <a:solidFill>
                  <a:schemeClr val="bg1"/>
                </a:solidFill>
                <a:effectLst/>
                <a:latin typeface="+mj-lt"/>
                <a:cs typeface="Futura" panose="020B0602020204020303" pitchFamily="34" charset="-79"/>
              </a:rPr>
              <a:t>être rémunéré et de bénéficier d’une prise en charge des frais </a:t>
            </a:r>
            <a:r>
              <a:rPr lang="fr-FR" sz="1100" dirty="0">
                <a:solidFill>
                  <a:schemeClr val="bg1"/>
                </a:solidFill>
                <a:effectLst/>
                <a:latin typeface="+mj-lt"/>
                <a:cs typeface="Futura" panose="020B0602020204020303" pitchFamily="34" charset="-79"/>
              </a:rPr>
              <a:t>de scolarité par un financeur.</a:t>
            </a:r>
          </a:p>
          <a:p>
            <a:pPr algn="just"/>
            <a:br>
              <a:rPr lang="fr-FR" sz="1100" dirty="0">
                <a:solidFill>
                  <a:schemeClr val="bg1"/>
                </a:solidFill>
                <a:effectLst/>
                <a:latin typeface="+mj-lt"/>
                <a:cs typeface="Futura" panose="020B0602020204020303" pitchFamily="34" charset="-79"/>
              </a:rPr>
            </a:br>
            <a:r>
              <a:rPr lang="fr-FR" sz="1100" dirty="0">
                <a:solidFill>
                  <a:schemeClr val="bg1"/>
                </a:solidFill>
                <a:effectLst/>
                <a:latin typeface="+mj-lt"/>
                <a:cs typeface="Futura" panose="020B0602020204020303" pitchFamily="34" charset="-79"/>
              </a:rPr>
              <a:t>L’ISE </a:t>
            </a:r>
            <a:r>
              <a:rPr lang="fr-FR" sz="1100" b="1" dirty="0">
                <a:solidFill>
                  <a:schemeClr val="bg1"/>
                </a:solidFill>
                <a:effectLst/>
                <a:latin typeface="+mj-lt"/>
                <a:cs typeface="Futura" panose="020B0602020204020303" pitchFamily="34" charset="-79"/>
              </a:rPr>
              <a:t>prend en charge les frais de scolarité de deux étudiants</a:t>
            </a:r>
            <a:r>
              <a:rPr lang="fr-FR" sz="1100" dirty="0">
                <a:solidFill>
                  <a:schemeClr val="bg1"/>
                </a:solidFill>
                <a:effectLst/>
                <a:latin typeface="+mj-lt"/>
                <a:cs typeface="Futura" panose="020B0602020204020303" pitchFamily="34" charset="-79"/>
              </a:rPr>
              <a:t>, et ce </a:t>
            </a:r>
            <a:r>
              <a:rPr lang="fr-FR" sz="1100" b="1" dirty="0">
                <a:solidFill>
                  <a:schemeClr val="bg1"/>
                </a:solidFill>
                <a:effectLst/>
                <a:latin typeface="+mj-lt"/>
                <a:cs typeface="Futura" panose="020B0602020204020303" pitchFamily="34" charset="-79"/>
              </a:rPr>
              <a:t>par campus</a:t>
            </a:r>
            <a:r>
              <a:rPr lang="fr-FR" sz="1100" dirty="0">
                <a:solidFill>
                  <a:schemeClr val="bg1"/>
                </a:solidFill>
                <a:effectLst/>
                <a:latin typeface="+mj-lt"/>
                <a:cs typeface="Futura" panose="020B0602020204020303" pitchFamily="34" charset="-79"/>
              </a:rPr>
              <a:t>, qui intègreront le BTSA GPN (BTSA 1 &amp; 2). D’autres aides au financement existent. Les informations sont disponibles sur demande.</a:t>
            </a:r>
          </a:p>
          <a:p>
            <a:pPr algn="just"/>
            <a:br>
              <a:rPr lang="fr-FR" sz="1100" dirty="0">
                <a:solidFill>
                  <a:schemeClr val="bg1"/>
                </a:solidFill>
                <a:effectLst/>
                <a:latin typeface="+mj-lt"/>
                <a:cs typeface="Futura" panose="020B0602020204020303" pitchFamily="34" charset="-79"/>
              </a:rPr>
            </a:br>
            <a:r>
              <a:rPr lang="fr-FR" sz="1100" dirty="0">
                <a:solidFill>
                  <a:schemeClr val="bg1"/>
                </a:solidFill>
                <a:effectLst/>
                <a:latin typeface="+mj-lt"/>
                <a:cs typeface="Futura" panose="020B0602020204020303" pitchFamily="34" charset="-79"/>
              </a:rPr>
              <a:t>Il existe des </a:t>
            </a:r>
            <a:r>
              <a:rPr lang="fr-FR" sz="1100" b="1" dirty="0">
                <a:solidFill>
                  <a:schemeClr val="bg1"/>
                </a:solidFill>
                <a:effectLst/>
                <a:latin typeface="+mj-lt"/>
                <a:cs typeface="Futura" panose="020B0602020204020303" pitchFamily="34" charset="-79"/>
              </a:rPr>
              <a:t>solutions de financement pour les reconversions professionnelles</a:t>
            </a:r>
            <a:r>
              <a:rPr lang="fr-FR" sz="1100" dirty="0">
                <a:solidFill>
                  <a:schemeClr val="bg1"/>
                </a:solidFill>
                <a:effectLst/>
                <a:latin typeface="+mj-lt"/>
                <a:cs typeface="Futura" panose="020B0602020204020303" pitchFamily="34" charset="-79"/>
              </a:rPr>
              <a:t>, comme le Projet de Transition Professionnel</a:t>
            </a:r>
            <a:r>
              <a:rPr lang="fr-FR" sz="1100" dirty="0">
                <a:solidFill>
                  <a:schemeClr val="bg1"/>
                </a:solidFill>
                <a:latin typeface="+mj-lt"/>
                <a:cs typeface="Futura" panose="020B0602020204020303" pitchFamily="34" charset="-79"/>
              </a:rPr>
              <a:t>le. L’ISE vous accompagne dans votre démarche, des frais de traitement de </a:t>
            </a:r>
            <a:r>
              <a:rPr lang="fr-FR" sz="1100" b="1" dirty="0">
                <a:solidFill>
                  <a:schemeClr val="bg1"/>
                </a:solidFill>
                <a:latin typeface="+mj-lt"/>
                <a:cs typeface="Futura" panose="020B0602020204020303" pitchFamily="34" charset="-79"/>
              </a:rPr>
              <a:t>300 euros </a:t>
            </a:r>
            <a:r>
              <a:rPr lang="fr-FR" sz="1100" dirty="0">
                <a:solidFill>
                  <a:schemeClr val="bg1"/>
                </a:solidFill>
                <a:latin typeface="+mj-lt"/>
                <a:cs typeface="Futura" panose="020B0602020204020303" pitchFamily="34" charset="-79"/>
              </a:rPr>
              <a:t>sont demandés. Ces frais comprennent l’accompagnement pour un dossier de financement et un potentiel recours en cas de refus. Pour tout dossier supplémentaire, des frais de 150 euros seront demandés. </a:t>
            </a:r>
          </a:p>
          <a:p>
            <a:endParaRPr lang="fr-FR" sz="1100" dirty="0">
              <a:solidFill>
                <a:schemeClr val="bg1"/>
              </a:solidFill>
            </a:endParaRPr>
          </a:p>
        </p:txBody>
      </p:sp>
      <p:pic>
        <p:nvPicPr>
          <p:cNvPr id="5" name="Image 4">
            <a:extLst>
              <a:ext uri="{FF2B5EF4-FFF2-40B4-BE49-F238E27FC236}">
                <a16:creationId xmlns:a16="http://schemas.microsoft.com/office/drawing/2014/main" id="{A9BEAD4C-2B83-02D5-317B-70D7FF83E1E7}"/>
              </a:ext>
            </a:extLst>
          </p:cNvPr>
          <p:cNvPicPr>
            <a:picLocks noChangeAspect="1"/>
          </p:cNvPicPr>
          <p:nvPr/>
        </p:nvPicPr>
        <p:blipFill>
          <a:blip r:embed="rId3"/>
          <a:stretch>
            <a:fillRect/>
          </a:stretch>
        </p:blipFill>
        <p:spPr>
          <a:xfrm>
            <a:off x="10397609" y="0"/>
            <a:ext cx="745854" cy="7559675"/>
          </a:xfrm>
          <a:prstGeom prst="rect">
            <a:avLst/>
          </a:prstGeom>
        </p:spPr>
      </p:pic>
    </p:spTree>
    <p:extLst>
      <p:ext uri="{BB962C8B-B14F-4D97-AF65-F5344CB8AC3E}">
        <p14:creationId xmlns:p14="http://schemas.microsoft.com/office/powerpoint/2010/main" val="3139411255"/>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327c7957-7fc2-41bc-b203-3b101fa5264a"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8EDA8EF4BB54346A74BD1459CCD3A36" ma:contentTypeVersion="15" ma:contentTypeDescription="Crée un document." ma:contentTypeScope="" ma:versionID="5072b620dcc78fed6183accbdb1fbedd">
  <xsd:schema xmlns:xsd="http://www.w3.org/2001/XMLSchema" xmlns:xs="http://www.w3.org/2001/XMLSchema" xmlns:p="http://schemas.microsoft.com/office/2006/metadata/properties" xmlns:ns3="327c7957-7fc2-41bc-b203-3b101fa5264a" xmlns:ns4="ab278288-78b8-4673-be8a-b4311bebfe3d" targetNamespace="http://schemas.microsoft.com/office/2006/metadata/properties" ma:root="true" ma:fieldsID="e78ae30a502e408bc2548eb16a56ee7f" ns3:_="" ns4:_="">
    <xsd:import namespace="327c7957-7fc2-41bc-b203-3b101fa5264a"/>
    <xsd:import namespace="ab278288-78b8-4673-be8a-b4311bebfe3d"/>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Location" minOccurs="0"/>
                <xsd:element ref="ns3:_activity"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7c7957-7fc2-41bc-b203-3b101fa5264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MediaServiceLocation" ma:index="19" nillable="true" ma:displayName="Location" ma:internalName="MediaServiceLocation" ma:readOnly="true">
      <xsd:simpleType>
        <xsd:restriction base="dms:Text"/>
      </xsd:simpleType>
    </xsd:element>
    <xsd:element name="_activity" ma:index="20" nillable="true" ma:displayName="_activity" ma:hidden="true" ma:internalName="_activity">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b278288-78b8-4673-be8a-b4311bebfe3d"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element name="SharingHintHash" ma:index="12" nillable="true" ma:displayName="Partage du hachage d’indicateu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EDBFC7E-915A-4EEC-B9C0-79811A651204}">
  <ds:schemaRefs>
    <ds:schemaRef ds:uri="http://purl.org/dc/elements/1.1/"/>
    <ds:schemaRef ds:uri="327c7957-7fc2-41bc-b203-3b101fa5264a"/>
    <ds:schemaRef ds:uri="http://schemas.microsoft.com/office/2006/documentManagement/types"/>
    <ds:schemaRef ds:uri="http://purl.org/dc/dcmitype/"/>
    <ds:schemaRef ds:uri="http://www.w3.org/XML/1998/namespace"/>
    <ds:schemaRef ds:uri="http://purl.org/dc/terms/"/>
    <ds:schemaRef ds:uri="http://schemas.microsoft.com/office/2006/metadata/properties"/>
    <ds:schemaRef ds:uri="http://schemas.microsoft.com/office/infopath/2007/PartnerControls"/>
    <ds:schemaRef ds:uri="http://schemas.openxmlformats.org/package/2006/metadata/core-properties"/>
    <ds:schemaRef ds:uri="ab278288-78b8-4673-be8a-b4311bebfe3d"/>
  </ds:schemaRefs>
</ds:datastoreItem>
</file>

<file path=customXml/itemProps2.xml><?xml version="1.0" encoding="utf-8"?>
<ds:datastoreItem xmlns:ds="http://schemas.openxmlformats.org/officeDocument/2006/customXml" ds:itemID="{A2E365F1-9F0F-4F04-B5A6-6CB89D4BE9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27c7957-7fc2-41bc-b203-3b101fa5264a"/>
    <ds:schemaRef ds:uri="ab278288-78b8-4673-be8a-b4311bebfe3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C6B5649-6886-4BA9-8FEE-A177DB07D0C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595</TotalTime>
  <Words>773</Words>
  <Application>Microsoft Office PowerPoint</Application>
  <PresentationFormat>Personnalisé</PresentationFormat>
  <Paragraphs>91</Paragraphs>
  <Slides>2</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vt:i4>
      </vt:variant>
    </vt:vector>
  </HeadingPairs>
  <TitlesOfParts>
    <vt:vector size="9" baseType="lpstr">
      <vt:lpstr>Arial</vt:lpstr>
      <vt:lpstr>Calibri</vt:lpstr>
      <vt:lpstr>Calibri Light</vt:lpstr>
      <vt:lpstr>Futura CondensedLight</vt:lpstr>
      <vt:lpstr>Futura Medium</vt:lpstr>
      <vt:lpstr>Poppins ExtraBold</vt:lpstr>
      <vt:lpstr>Thème Office</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céline roy</dc:creator>
  <cp:lastModifiedBy>Stéphanie ZANON</cp:lastModifiedBy>
  <cp:revision>34</cp:revision>
  <cp:lastPrinted>2023-12-27T09:26:05Z</cp:lastPrinted>
  <dcterms:created xsi:type="dcterms:W3CDTF">2023-12-20T09:54:03Z</dcterms:created>
  <dcterms:modified xsi:type="dcterms:W3CDTF">2024-10-29T09:10:50Z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0x01010008EDA8EF4BB54346A74BD1459CCD3A36</vt:lpwstr>
  </property>
</Properties>
</file>